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7"/>
  </p:notesMasterIdLst>
  <p:handoutMasterIdLst>
    <p:handoutMasterId r:id="rId48"/>
  </p:handoutMasterIdLst>
  <p:sldIdLst>
    <p:sldId id="869" r:id="rId2"/>
    <p:sldId id="704" r:id="rId3"/>
    <p:sldId id="762" r:id="rId4"/>
    <p:sldId id="978" r:id="rId5"/>
    <p:sldId id="980" r:id="rId6"/>
    <p:sldId id="981" r:id="rId7"/>
    <p:sldId id="982" r:id="rId8"/>
    <p:sldId id="945" r:id="rId9"/>
    <p:sldId id="946" r:id="rId10"/>
    <p:sldId id="948" r:id="rId11"/>
    <p:sldId id="949" r:id="rId12"/>
    <p:sldId id="951" r:id="rId13"/>
    <p:sldId id="953" r:id="rId14"/>
    <p:sldId id="955" r:id="rId15"/>
    <p:sldId id="956" r:id="rId16"/>
    <p:sldId id="957" r:id="rId17"/>
    <p:sldId id="989" r:id="rId18"/>
    <p:sldId id="959" r:id="rId19"/>
    <p:sldId id="983" r:id="rId20"/>
    <p:sldId id="963" r:id="rId21"/>
    <p:sldId id="964" r:id="rId22"/>
    <p:sldId id="990" r:id="rId23"/>
    <p:sldId id="991" r:id="rId24"/>
    <p:sldId id="962" r:id="rId25"/>
    <p:sldId id="986" r:id="rId26"/>
    <p:sldId id="993" r:id="rId27"/>
    <p:sldId id="992" r:id="rId28"/>
    <p:sldId id="995" r:id="rId29"/>
    <p:sldId id="987" r:id="rId30"/>
    <p:sldId id="967" r:id="rId31"/>
    <p:sldId id="994" r:id="rId32"/>
    <p:sldId id="969" r:id="rId33"/>
    <p:sldId id="970" r:id="rId34"/>
    <p:sldId id="971" r:id="rId35"/>
    <p:sldId id="972" r:id="rId36"/>
    <p:sldId id="973" r:id="rId37"/>
    <p:sldId id="974" r:id="rId38"/>
    <p:sldId id="975" r:id="rId39"/>
    <p:sldId id="996" r:id="rId40"/>
    <p:sldId id="999" r:id="rId41"/>
    <p:sldId id="988" r:id="rId42"/>
    <p:sldId id="997" r:id="rId43"/>
    <p:sldId id="977" r:id="rId44"/>
    <p:sldId id="998" r:id="rId45"/>
    <p:sldId id="943" r:id="rId4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91C4"/>
    <a:srgbClr val="00A4DE"/>
    <a:srgbClr val="008BBC"/>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47" autoAdjust="0"/>
    <p:restoredTop sz="94216" autoAdjust="0"/>
  </p:normalViewPr>
  <p:slideViewPr>
    <p:cSldViewPr>
      <p:cViewPr varScale="1">
        <p:scale>
          <a:sx n="80" d="100"/>
          <a:sy n="80" d="100"/>
        </p:scale>
        <p:origin x="1116"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notesMaster" Target="notesMasters/notesMaster1.xml" /><Relationship Id="rId50"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handoutMaster" Target="handoutMasters/handoutMaster1.xml" /><Relationship Id="rId8" Type="http://schemas.openxmlformats.org/officeDocument/2006/relationships/slide" Target="slides/slide7.xml" /><Relationship Id="rId51" Type="http://schemas.openxmlformats.org/officeDocument/2006/relationships/theme" Target="theme/theme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 /></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 /><Relationship Id="rId2" Type="http://schemas.openxmlformats.org/officeDocument/2006/relationships/image" Target="../media/image11.wmf" /><Relationship Id="rId1" Type="http://schemas.openxmlformats.org/officeDocument/2006/relationships/image" Target="../media/image10.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 /></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 /><Relationship Id="rId2" Type="http://schemas.openxmlformats.org/officeDocument/2006/relationships/image" Target="../media/image33.wmf" /><Relationship Id="rId1" Type="http://schemas.openxmlformats.org/officeDocument/2006/relationships/image" Target="../media/image32.wmf" /><Relationship Id="rId5" Type="http://schemas.openxmlformats.org/officeDocument/2006/relationships/image" Target="../media/image36.wmf" /><Relationship Id="rId4" Type="http://schemas.openxmlformats.org/officeDocument/2006/relationships/image" Target="../media/image35.wmf"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 /></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 /><Relationship Id="rId2" Type="http://schemas.openxmlformats.org/officeDocument/2006/relationships/image" Target="../media/image43.wmf" /><Relationship Id="rId1" Type="http://schemas.openxmlformats.org/officeDocument/2006/relationships/image" Target="../media/image18.wmf" /></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 /><Relationship Id="rId2" Type="http://schemas.openxmlformats.org/officeDocument/2006/relationships/image" Target="../media/image49.wmf" /><Relationship Id="rId1" Type="http://schemas.openxmlformats.org/officeDocument/2006/relationships/image" Target="../media/image48.wmf" /><Relationship Id="rId4" Type="http://schemas.openxmlformats.org/officeDocument/2006/relationships/image" Target="../media/image50.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vl1pPr>
          </a:lstStyle>
          <a:p>
            <a:pPr>
              <a:defRPr/>
            </a:pPr>
            <a:r>
              <a:rPr lang="en-US"/>
              <a:t>5/25/2018</a:t>
            </a:r>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vl1pPr>
          </a:lstStyle>
          <a:p>
            <a:pPr>
              <a:defRPr/>
            </a:pPr>
            <a:fld id="{436EAE7C-F491-4D23-9CC9-F6C9A2E687BA}" type="slidenum">
              <a:rPr lang="en-US"/>
              <a:pPr>
                <a:defRPr/>
              </a:pPr>
              <a:t>‹#›</a:t>
            </a:fld>
            <a:endParaRPr lang="en-US"/>
          </a:p>
        </p:txBody>
      </p:sp>
    </p:spTree>
    <p:extLst>
      <p:ext uri="{BB962C8B-B14F-4D97-AF65-F5344CB8AC3E}">
        <p14:creationId xmlns:p14="http://schemas.microsoft.com/office/powerpoint/2010/main" val="85844946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r>
              <a:rPr lang="en-US"/>
              <a:t>5/25/2018</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290BB924-83FF-402A-AFC6-CE1C1F69D530}" type="slidenum">
              <a:rPr lang="en-US"/>
              <a:pPr>
                <a:defRPr/>
              </a:pPr>
              <a:t>‹#›</a:t>
            </a:fld>
            <a:endParaRPr lang="en-US"/>
          </a:p>
        </p:txBody>
      </p:sp>
    </p:spTree>
    <p:extLst>
      <p:ext uri="{BB962C8B-B14F-4D97-AF65-F5344CB8AC3E}">
        <p14:creationId xmlns:p14="http://schemas.microsoft.com/office/powerpoint/2010/main" val="128820883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AD0759F-AF48-4A03-83F2-B7D5ABA65BB2}" type="datetime1">
              <a:rPr lang="en-US" smtClean="0"/>
              <a:pPr>
                <a:defRPr/>
              </a:pPr>
              <a:t>10/20/2020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6B6F0E7A-74B9-4104-9E08-2DD85BC61E6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0E6713C-2BA4-4208-AFB2-B89CA6F6D8E0}" type="datetime1">
              <a:rPr lang="en-US" smtClean="0"/>
              <a:pPr>
                <a:defRPr/>
              </a:pPr>
              <a:t>10/20/2020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6E5A0ECE-0214-476A-80AE-D0C2414A4824}"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2C778AEE-CEFB-4B36-AD7D-C568560E876F}" type="datetime1">
              <a:rPr lang="en-US" smtClean="0"/>
              <a:pPr>
                <a:defRPr/>
              </a:pPr>
              <a:t>10/20/2020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D8960301-5C02-455D-AAB7-58F40AEDCAF8}"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73510A3-44D8-4FDB-A69B-BF8E1A828E3E}" type="datetime1">
              <a:rPr lang="en-US" smtClean="0"/>
              <a:pPr>
                <a:defRPr/>
              </a:pPr>
              <a:t>10/20/2020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515712E1-7156-41BD-B554-C6FA83B2F84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5C921BA8-4B4B-4178-98E0-097457E09E25}" type="datetime1">
              <a:rPr lang="en-US" smtClean="0"/>
              <a:pPr>
                <a:defRPr/>
              </a:pPr>
              <a:t>10/20/2020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583EDBC6-2D70-4354-B65D-3DA8A3DB9728}"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4198EF2D-4766-4A72-85CA-E36B6E55DEB6}" type="datetime1">
              <a:rPr lang="en-US" smtClean="0"/>
              <a:pPr>
                <a:defRPr/>
              </a:pPr>
              <a:t>10/20/2020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80BB427A-30BC-4D3F-891B-0D44DD3A402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C7A95B44-464D-4A95-86FD-FB64E03BB18B}" type="datetime1">
              <a:rPr lang="en-US" smtClean="0"/>
              <a:pPr>
                <a:defRPr/>
              </a:pPr>
              <a:t>10/20/2020</a:t>
            </a:fld>
            <a:endParaRPr lang="en-US"/>
          </a:p>
        </p:txBody>
      </p:sp>
      <p:sp>
        <p:nvSpPr>
          <p:cNvPr id="8" name="Footer Placeholder 7"/>
          <p:cNvSpPr>
            <a:spLocks noGrp="1"/>
          </p:cNvSpPr>
          <p:nvPr>
            <p:ph type="ftr" sz="quarter" idx="11"/>
          </p:nvPr>
        </p:nvSpPr>
        <p:spPr/>
        <p:txBody>
          <a:bodyPr/>
          <a:lstStyle/>
          <a:p>
            <a:pPr>
              <a:defRPr/>
            </a:pPr>
            <a:r>
              <a:rPr lang="en-US"/>
              <a:t>SNIST/BT/Ravindra/IPR-5</a:t>
            </a:r>
          </a:p>
        </p:txBody>
      </p:sp>
      <p:sp>
        <p:nvSpPr>
          <p:cNvPr id="9" name="Slide Number Placeholder 8"/>
          <p:cNvSpPr>
            <a:spLocks noGrp="1"/>
          </p:cNvSpPr>
          <p:nvPr>
            <p:ph type="sldNum" sz="quarter" idx="12"/>
          </p:nvPr>
        </p:nvSpPr>
        <p:spPr/>
        <p:txBody>
          <a:bodyPr/>
          <a:lstStyle/>
          <a:p>
            <a:pPr>
              <a:defRPr/>
            </a:pPr>
            <a:fld id="{EEC98A2D-6137-487D-AF80-58A475154F3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4609A5BA-3048-4605-BBEE-1202010B3FDA}" type="datetime1">
              <a:rPr lang="en-US" smtClean="0"/>
              <a:pPr>
                <a:defRPr/>
              </a:pPr>
              <a:t>10/20/2020</a:t>
            </a:fld>
            <a:endParaRPr lang="en-US"/>
          </a:p>
        </p:txBody>
      </p:sp>
      <p:sp>
        <p:nvSpPr>
          <p:cNvPr id="4" name="Footer Placeholder 3"/>
          <p:cNvSpPr>
            <a:spLocks noGrp="1"/>
          </p:cNvSpPr>
          <p:nvPr>
            <p:ph type="ftr" sz="quarter" idx="11"/>
          </p:nvPr>
        </p:nvSpPr>
        <p:spPr/>
        <p:txBody>
          <a:bodyPr/>
          <a:lstStyle/>
          <a:p>
            <a:pPr>
              <a:defRPr/>
            </a:pPr>
            <a:r>
              <a:rPr lang="en-US"/>
              <a:t>SNIST/BT/Ravindra/IPR-5</a:t>
            </a:r>
          </a:p>
        </p:txBody>
      </p:sp>
      <p:sp>
        <p:nvSpPr>
          <p:cNvPr id="5" name="Slide Number Placeholder 4"/>
          <p:cNvSpPr>
            <a:spLocks noGrp="1"/>
          </p:cNvSpPr>
          <p:nvPr>
            <p:ph type="sldNum" sz="quarter" idx="12"/>
          </p:nvPr>
        </p:nvSpPr>
        <p:spPr/>
        <p:txBody>
          <a:bodyPr/>
          <a:lstStyle/>
          <a:p>
            <a:pPr>
              <a:defRPr/>
            </a:pPr>
            <a:fld id="{C0DFEAFC-6061-45AB-9C46-8E054562E5D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7D7ADA1-0C5A-4050-AD8C-9681C3E7731C}" type="datetime1">
              <a:rPr lang="en-US" smtClean="0"/>
              <a:pPr>
                <a:defRPr/>
              </a:pPr>
              <a:t>10/20/2020</a:t>
            </a:fld>
            <a:endParaRPr lang="en-US"/>
          </a:p>
        </p:txBody>
      </p:sp>
      <p:sp>
        <p:nvSpPr>
          <p:cNvPr id="3" name="Footer Placeholder 2"/>
          <p:cNvSpPr>
            <a:spLocks noGrp="1"/>
          </p:cNvSpPr>
          <p:nvPr>
            <p:ph type="ftr" sz="quarter" idx="11"/>
          </p:nvPr>
        </p:nvSpPr>
        <p:spPr/>
        <p:txBody>
          <a:bodyPr/>
          <a:lstStyle/>
          <a:p>
            <a:pPr>
              <a:defRPr/>
            </a:pPr>
            <a:r>
              <a:rPr lang="en-US"/>
              <a:t>SNIST/BT/Ravindra/IPR-5</a:t>
            </a:r>
          </a:p>
        </p:txBody>
      </p:sp>
      <p:sp>
        <p:nvSpPr>
          <p:cNvPr id="4" name="Slide Number Placeholder 3"/>
          <p:cNvSpPr>
            <a:spLocks noGrp="1"/>
          </p:cNvSpPr>
          <p:nvPr>
            <p:ph type="sldNum" sz="quarter" idx="12"/>
          </p:nvPr>
        </p:nvSpPr>
        <p:spPr/>
        <p:txBody>
          <a:bodyPr/>
          <a:lstStyle/>
          <a:p>
            <a:pPr>
              <a:defRPr/>
            </a:pPr>
            <a:fld id="{318E2DFC-155D-46F1-94F5-3992C1D979A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9366EEA-8DCE-40D7-9141-EF296BF4E994}" type="datetime1">
              <a:rPr lang="en-US" smtClean="0"/>
              <a:pPr>
                <a:defRPr/>
              </a:pPr>
              <a:t>10/20/2020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801D70C1-6BC0-488D-A8FE-2932C6B188A0}"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97B8967-E9C1-4F3A-A2EB-DFAE7BFDA827}" type="datetime1">
              <a:rPr lang="en-US" smtClean="0"/>
              <a:pPr>
                <a:defRPr/>
              </a:pPr>
              <a:t>10/20/2020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5CE6A6F4-9726-425C-9DE9-75DA21EA76AF}"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84F655-4ECC-49DF-8503-F6EF0DBCE605}" type="datetime1">
              <a:rPr lang="en-US" smtClean="0"/>
              <a:pPr>
                <a:defRPr/>
              </a:pPr>
              <a:t>10/20/2020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SNIST/BT/Ravindra/IPR-5</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683341F-C07A-494C-9ACE-BB183F5EB5E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7.wmf"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8" Type="http://schemas.openxmlformats.org/officeDocument/2006/relationships/image" Target="../media/image12.wmf" /><Relationship Id="rId3" Type="http://schemas.openxmlformats.org/officeDocument/2006/relationships/oleObject" Target="../embeddings/oleObject2.bin" /><Relationship Id="rId7"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image" Target="../media/image11.wmf" /><Relationship Id="rId5" Type="http://schemas.openxmlformats.org/officeDocument/2006/relationships/oleObject" Target="../embeddings/oleObject3.bin" /><Relationship Id="rId4" Type="http://schemas.openxmlformats.org/officeDocument/2006/relationships/image" Target="../media/image10.wmf" /></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 /><Relationship Id="rId2" Type="http://schemas.openxmlformats.org/officeDocument/2006/relationships/slideLayout" Target="../slideLayouts/slideLayout2.xml" /><Relationship Id="rId1" Type="http://schemas.openxmlformats.org/officeDocument/2006/relationships/vmlDrawing" Target="../drawings/vmlDrawing3.vml" /><Relationship Id="rId4" Type="http://schemas.openxmlformats.org/officeDocument/2006/relationships/image" Target="../media/image13.wmf" /></Relationships>
</file>

<file path=ppt/slides/_rels/slide1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 /><Relationship Id="rId2" Type="http://schemas.openxmlformats.org/officeDocument/2006/relationships/slideLayout" Target="../slideLayouts/slideLayout2.xml" /><Relationship Id="rId1" Type="http://schemas.openxmlformats.org/officeDocument/2006/relationships/vmlDrawing" Target="../drawings/vmlDrawing4.vml" /><Relationship Id="rId4" Type="http://schemas.openxmlformats.org/officeDocument/2006/relationships/image" Target="../media/image18.wmf" /></Relationships>
</file>

<file path=ppt/slides/_rels/slide2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8" Type="http://schemas.openxmlformats.org/officeDocument/2006/relationships/image" Target="../media/image28.png" /><Relationship Id="rId3" Type="http://schemas.openxmlformats.org/officeDocument/2006/relationships/image" Target="../media/image24.png" /><Relationship Id="rId7" Type="http://schemas.openxmlformats.org/officeDocument/2006/relationships/image" Target="../media/image27.jpeg" /><Relationship Id="rId2" Type="http://schemas.openxmlformats.org/officeDocument/2006/relationships/image" Target="../media/image23.png" /><Relationship Id="rId1" Type="http://schemas.openxmlformats.org/officeDocument/2006/relationships/slideLayout" Target="../slideLayouts/slideLayout4.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hyperlink" Target="https://circuitglobe.com/wp-content/uploads/2015/11/compound-wound-generator-eq2-compressor.jpg" TargetMode="External" /><Relationship Id="rId9" Type="http://schemas.openxmlformats.org/officeDocument/2006/relationships/image" Target="../media/image29.png" /></Relationships>
</file>

<file path=ppt/slides/_rels/slide27.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9.bin" /><Relationship Id="rId13" Type="http://schemas.openxmlformats.org/officeDocument/2006/relationships/oleObject" Target="../embeddings/oleObject12.bin" /><Relationship Id="rId3" Type="http://schemas.openxmlformats.org/officeDocument/2006/relationships/image" Target="../media/image36.png" /><Relationship Id="rId7" Type="http://schemas.openxmlformats.org/officeDocument/2006/relationships/image" Target="../media/image33.wmf" /><Relationship Id="rId12" Type="http://schemas.openxmlformats.org/officeDocument/2006/relationships/image" Target="../media/image35.wmf" /><Relationship Id="rId2" Type="http://schemas.openxmlformats.org/officeDocument/2006/relationships/slideLayout" Target="../slideLayouts/slideLayout2.xml" /><Relationship Id="rId1" Type="http://schemas.openxmlformats.org/officeDocument/2006/relationships/vmlDrawing" Target="../drawings/vmlDrawing5.vml" /><Relationship Id="rId6" Type="http://schemas.openxmlformats.org/officeDocument/2006/relationships/oleObject" Target="../embeddings/oleObject8.bin" /><Relationship Id="rId11" Type="http://schemas.openxmlformats.org/officeDocument/2006/relationships/oleObject" Target="../embeddings/oleObject11.bin" /><Relationship Id="rId5" Type="http://schemas.openxmlformats.org/officeDocument/2006/relationships/image" Target="../media/image32.wmf" /><Relationship Id="rId10" Type="http://schemas.openxmlformats.org/officeDocument/2006/relationships/image" Target="../media/image34.wmf" /><Relationship Id="rId4" Type="http://schemas.openxmlformats.org/officeDocument/2006/relationships/oleObject" Target="../embeddings/oleObject7.bin" /><Relationship Id="rId9" Type="http://schemas.openxmlformats.org/officeDocument/2006/relationships/oleObject" Target="../embeddings/oleObject10.bin" /><Relationship Id="rId14" Type="http://schemas.openxmlformats.org/officeDocument/2006/relationships/image" Target="../media/image36.wmf"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9.gif"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3.bin" /><Relationship Id="rId2" Type="http://schemas.openxmlformats.org/officeDocument/2006/relationships/slideLayout" Target="../slideLayouts/slideLayout2.xml" /><Relationship Id="rId1" Type="http://schemas.openxmlformats.org/officeDocument/2006/relationships/vmlDrawing" Target="../drawings/vmlDrawing6.vml" /><Relationship Id="rId4" Type="http://schemas.openxmlformats.org/officeDocument/2006/relationships/image" Target="../media/image40.wmf" /></Relationships>
</file>

<file path=ppt/slides/_rels/slide35.xml.rels><?xml version="1.0" encoding="UTF-8" standalone="yes"?>
<Relationships xmlns="http://schemas.openxmlformats.org/package/2006/relationships"><Relationship Id="rId2" Type="http://schemas.openxmlformats.org/officeDocument/2006/relationships/image" Target="../media/image41.gif"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8" Type="http://schemas.openxmlformats.org/officeDocument/2006/relationships/image" Target="../media/image44.wmf" /><Relationship Id="rId3" Type="http://schemas.openxmlformats.org/officeDocument/2006/relationships/oleObject" Target="../embeddings/oleObject14.bin" /><Relationship Id="rId7" Type="http://schemas.openxmlformats.org/officeDocument/2006/relationships/oleObject" Target="../embeddings/oleObject16.bin" /><Relationship Id="rId2" Type="http://schemas.openxmlformats.org/officeDocument/2006/relationships/slideLayout" Target="../slideLayouts/slideLayout2.xml" /><Relationship Id="rId1" Type="http://schemas.openxmlformats.org/officeDocument/2006/relationships/vmlDrawing" Target="../drawings/vmlDrawing7.vml" /><Relationship Id="rId6" Type="http://schemas.openxmlformats.org/officeDocument/2006/relationships/image" Target="../media/image43.wmf" /><Relationship Id="rId5" Type="http://schemas.openxmlformats.org/officeDocument/2006/relationships/oleObject" Target="../embeddings/oleObject15.bin" /><Relationship Id="rId4" Type="http://schemas.openxmlformats.org/officeDocument/2006/relationships/image" Target="../media/image18.wmf" /></Relationships>
</file>

<file path=ppt/slides/_rels/slide38.xml.rels><?xml version="1.0" encoding="UTF-8" standalone="yes"?>
<Relationships xmlns="http://schemas.openxmlformats.org/package/2006/relationships"><Relationship Id="rId2" Type="http://schemas.openxmlformats.org/officeDocument/2006/relationships/image" Target="../media/image45.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7.jpe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8" Type="http://schemas.openxmlformats.org/officeDocument/2006/relationships/image" Target="../media/image32.wmf" /><Relationship Id="rId3" Type="http://schemas.openxmlformats.org/officeDocument/2006/relationships/oleObject" Target="../embeddings/oleObject17.bin" /><Relationship Id="rId7" Type="http://schemas.openxmlformats.org/officeDocument/2006/relationships/oleObject" Target="../embeddings/oleObject19.bin" /><Relationship Id="rId2" Type="http://schemas.openxmlformats.org/officeDocument/2006/relationships/slideLayout" Target="../slideLayouts/slideLayout2.xml" /><Relationship Id="rId1" Type="http://schemas.openxmlformats.org/officeDocument/2006/relationships/vmlDrawing" Target="../drawings/vmlDrawing8.vml" /><Relationship Id="rId6" Type="http://schemas.openxmlformats.org/officeDocument/2006/relationships/image" Target="../media/image49.wmf" /><Relationship Id="rId5" Type="http://schemas.openxmlformats.org/officeDocument/2006/relationships/oleObject" Target="../embeddings/oleObject18.bin" /><Relationship Id="rId10" Type="http://schemas.openxmlformats.org/officeDocument/2006/relationships/image" Target="../media/image50.wmf" /><Relationship Id="rId4" Type="http://schemas.openxmlformats.org/officeDocument/2006/relationships/image" Target="../media/image48.wmf" /><Relationship Id="rId9" Type="http://schemas.openxmlformats.org/officeDocument/2006/relationships/oleObject" Target="../embeddings/oleObject20.bin" /></Relationships>
</file>

<file path=ppt/slides/_rels/slide42.xml.rels><?xml version="1.0" encoding="UTF-8" standalone="yes"?>
<Relationships xmlns="http://schemas.openxmlformats.org/package/2006/relationships"><Relationship Id="rId2" Type="http://schemas.openxmlformats.org/officeDocument/2006/relationships/image" Target="../media/image51.jpe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2" Type="http://schemas.openxmlformats.org/officeDocument/2006/relationships/image" Target="../media/image52.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53.jpeg"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848600" cy="4193683"/>
          </a:xfrm>
        </p:spPr>
        <p:txBody>
          <a:bodyPr>
            <a:noAutofit/>
          </a:bodyPr>
          <a:lstStyle/>
          <a:p>
            <a:pPr>
              <a:lnSpc>
                <a:spcPct val="100000"/>
              </a:lnSpc>
              <a:defRPr/>
            </a:pP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Basic Electrical and Engineering </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UNIT-III: </a:t>
            </a:r>
            <a:r>
              <a:rPr lang="en-US" sz="4000" b="1" dirty="0">
                <a:solidFill>
                  <a:srgbClr val="000066"/>
                </a:solidFill>
                <a:latin typeface="Times New Roman" pitchFamily="18" charset="0"/>
                <a:cs typeface="Times New Roman" pitchFamily="18" charset="0"/>
              </a:rPr>
              <a:t>D.C Machines</a:t>
            </a:r>
            <a:br>
              <a:rPr lang="en-US" sz="4000" b="1" dirty="0">
                <a:solidFill>
                  <a:srgbClr val="000066"/>
                </a:solidFill>
                <a:latin typeface="Times New Roman" pitchFamily="18" charset="0"/>
                <a:cs typeface="Times New Roman" pitchFamily="18" charset="0"/>
              </a:rPr>
            </a:b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 </a:t>
            </a:r>
          </a:p>
        </p:txBody>
      </p:sp>
      <p:sp>
        <p:nvSpPr>
          <p:cNvPr id="7171" name="Subtitle 2"/>
          <p:cNvSpPr>
            <a:spLocks noGrp="1"/>
          </p:cNvSpPr>
          <p:nvPr>
            <p:ph type="subTitle" idx="1"/>
          </p:nvPr>
        </p:nvSpPr>
        <p:spPr>
          <a:xfrm>
            <a:off x="2057400" y="4763305"/>
            <a:ext cx="5638800" cy="1756356"/>
          </a:xfrm>
        </p:spPr>
        <p:txBody>
          <a:bodyPr>
            <a:noAutofit/>
          </a:bodyPr>
          <a:lstStyle/>
          <a:p>
            <a:pPr algn="ctr" eaLnBrk="1" hangingPunct="1">
              <a:defRPr/>
            </a:pPr>
            <a:r>
              <a:rPr lang="en-US" sz="2800" b="1" dirty="0">
                <a:latin typeface="Times New Roman" panose="02020603050405020304" pitchFamily="18" charset="0"/>
                <a:cs typeface="Times New Roman" panose="02020603050405020304" pitchFamily="18" charset="0"/>
              </a:rPr>
              <a:t>By</a:t>
            </a:r>
          </a:p>
          <a:p>
            <a:pPr algn="ctr" eaLnBrk="1" hangingPunct="1">
              <a:defRPr/>
            </a:pPr>
            <a:r>
              <a:rPr lang="en-US" sz="2800" b="1" dirty="0">
                <a:latin typeface="Times New Roman" panose="02020603050405020304" pitchFamily="18" charset="0"/>
                <a:cs typeface="Times New Roman" panose="02020603050405020304" pitchFamily="18" charset="0"/>
              </a:rPr>
              <a:t>Dr. G. </a:t>
            </a:r>
            <a:r>
              <a:rPr lang="en-US" sz="2800" b="1" dirty="0" err="1">
                <a:latin typeface="Times New Roman" panose="02020603050405020304" pitchFamily="18" charset="0"/>
                <a:cs typeface="Times New Roman" panose="02020603050405020304" pitchFamily="18" charset="0"/>
              </a:rPr>
              <a:t>Ramesh</a:t>
            </a:r>
            <a:r>
              <a:rPr lang="en-US" sz="2800" b="1" dirty="0">
                <a:latin typeface="Times New Roman" panose="02020603050405020304" pitchFamily="18" charset="0"/>
                <a:cs typeface="Times New Roman" panose="02020603050405020304" pitchFamily="18" charset="0"/>
              </a:rPr>
              <a:t> </a:t>
            </a:r>
          </a:p>
          <a:p>
            <a:pPr algn="ctr" eaLnBrk="1" hangingPunct="1">
              <a:defRPr/>
            </a:pPr>
            <a:endParaRPr lang="en-US" sz="2600" b="1" dirty="0">
              <a:latin typeface="Times New Roman" panose="02020603050405020304" pitchFamily="18" charset="0"/>
              <a:cs typeface="Times New Roman" panose="02020603050405020304" pitchFamily="18" charset="0"/>
            </a:endParaRPr>
          </a:p>
        </p:txBody>
      </p:sp>
      <p:pic>
        <p:nvPicPr>
          <p:cNvPr id="12292" name="Picture 1" descr="C:\Documents and Settings\Administrator\My Documents\My Pictures\snisT AUTONOMOUS logo.jpg"/>
          <p:cNvPicPr>
            <a:picLocks noChangeAspect="1" noChangeArrowheads="1"/>
          </p:cNvPicPr>
          <p:nvPr/>
        </p:nvPicPr>
        <p:blipFill>
          <a:blip r:embed="rId2"/>
          <a:srcRect/>
          <a:stretch>
            <a:fillRect/>
          </a:stretch>
        </p:blipFill>
        <p:spPr bwMode="auto">
          <a:xfrm>
            <a:off x="2819400" y="381000"/>
            <a:ext cx="2971800" cy="1219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10</a:t>
            </a:fld>
            <a:endParaRPr lang="en-US"/>
          </a:p>
        </p:txBody>
      </p:sp>
      <p:sp>
        <p:nvSpPr>
          <p:cNvPr id="5" name="Content Placeholder 4"/>
          <p:cNvSpPr>
            <a:spLocks noGrp="1"/>
          </p:cNvSpPr>
          <p:nvPr>
            <p:ph idx="1"/>
          </p:nvPr>
        </p:nvSpPr>
        <p:spPr>
          <a:xfrm>
            <a:off x="304800" y="381000"/>
            <a:ext cx="8458200" cy="5029200"/>
          </a:xfrm>
        </p:spPr>
        <p:txBody>
          <a:bodyPr>
            <a:noAutofit/>
          </a:bodyPr>
          <a:lstStyle/>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induced in the coil is proportional to the rate of change of flux linkages .</a:t>
            </a:r>
          </a:p>
          <a:p>
            <a:pPr algn="just">
              <a:lnSpc>
                <a:spcPct val="125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coil at position 1 (0 deg), flux linked with the coil is maximum but rate of change of flux linkages are minimum. Hence, there is no induced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in the coil.</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coil position at 3 (90 deg), the flux linked with the coil is minimum but rate of change of flux is maximum. Hence, maximum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is induced in the coil.</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coil position at 5 (180 deg), the induced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is zero.</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direction of this induced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can be found by Flemings right hand rule (generator) and Flemings lift hand rule in motors.</a:t>
            </a:r>
          </a:p>
          <a:p>
            <a:pPr algn="just">
              <a:lnSpc>
                <a:spcPct val="125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9296251"/>
              </p:ext>
            </p:extLst>
          </p:nvPr>
        </p:nvGraphicFramePr>
        <p:xfrm>
          <a:off x="2590800" y="990600"/>
          <a:ext cx="1219200" cy="609600"/>
        </p:xfrm>
        <a:graphic>
          <a:graphicData uri="http://schemas.openxmlformats.org/presentationml/2006/ole">
            <mc:AlternateContent xmlns:mc="http://schemas.openxmlformats.org/markup-compatibility/2006">
              <mc:Choice xmlns:v="urn:schemas-microsoft-com:vml" Requires="v">
                <p:oleObj spid="_x0000_s1025" name="Equation" r:id="rId3" imgW="723586" imgH="330057" progId="Equation.3">
                  <p:embed/>
                </p:oleObj>
              </mc:Choice>
              <mc:Fallback>
                <p:oleObj name="Equation" r:id="rId3" imgW="723586" imgH="330057"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990600"/>
                        <a:ext cx="1219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112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11</a:t>
            </a:fld>
            <a:endParaRPr lang="en-US"/>
          </a:p>
        </p:txBody>
      </p:sp>
      <p:sp>
        <p:nvSpPr>
          <p:cNvPr id="5" name="Content Placeholder 4"/>
          <p:cNvSpPr>
            <a:spLocks noGrp="1"/>
          </p:cNvSpPr>
          <p:nvPr>
            <p:ph idx="1"/>
          </p:nvPr>
        </p:nvSpPr>
        <p:spPr>
          <a:xfrm>
            <a:off x="457200" y="457200"/>
            <a:ext cx="8153400" cy="5029200"/>
          </a:xfrm>
        </p:spPr>
        <p:txBody>
          <a:bodyPr>
            <a:noAutofit/>
          </a:bodyPr>
          <a:lstStyle/>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The direction of current  flowing through load resistor  from M to L  during the first half revolution </a:t>
            </a:r>
            <a:r>
              <a:rPr lang="en-US" sz="2000" b="1" i="1" dirty="0">
                <a:latin typeface="Times New Roman" pitchFamily="18" charset="0"/>
                <a:cs typeface="Times New Roman" pitchFamily="18" charset="0"/>
              </a:rPr>
              <a:t>(ABMLCD).</a:t>
            </a:r>
          </a:p>
          <a:p>
            <a:pPr algn="just">
              <a:lnSpc>
                <a:spcPct val="50000"/>
              </a:lnSpc>
              <a:spcBef>
                <a:spcPts val="0"/>
              </a:spcBef>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In next half revolution i.e. from 180 to 360 deg, the current flowing from D to C and B to A, the current path is </a:t>
            </a:r>
            <a:r>
              <a:rPr lang="en-US" sz="2000" b="1" i="1" dirty="0">
                <a:latin typeface="Times New Roman" pitchFamily="18" charset="0"/>
                <a:cs typeface="Times New Roman" pitchFamily="18" charset="0"/>
              </a:rPr>
              <a:t>DCLMBA</a:t>
            </a:r>
            <a:r>
              <a:rPr lang="en-US" sz="2000" b="1" dirty="0">
                <a:latin typeface="Times New Roman" pitchFamily="18" charset="0"/>
                <a:cs typeface="Times New Roman" pitchFamily="18" charset="0"/>
              </a:rPr>
              <a:t> which is just reverse of the previous direction of flow.</a:t>
            </a:r>
          </a:p>
          <a:p>
            <a:pPr algn="just">
              <a:lnSpc>
                <a:spcPct val="50000"/>
              </a:lnSpc>
              <a:spcBef>
                <a:spcPts val="0"/>
              </a:spcBef>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Therefore , we find the current in coil is alternative (ac), the two half cycle may be called positive and negative  half cycles.</a:t>
            </a:r>
          </a:p>
          <a:p>
            <a:pPr algn="just">
              <a:lnSpc>
                <a:spcPct val="50000"/>
              </a:lnSpc>
              <a:spcBef>
                <a:spcPts val="0"/>
              </a:spcBef>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For making the flow of current  unidirectional in the external circuit, the slip rings are replaced by slit-ring, is shown in figure below.</a:t>
            </a:r>
          </a:p>
          <a:p>
            <a:pPr algn="just">
              <a:lnSpc>
                <a:spcPct val="50000"/>
              </a:lnSpc>
              <a:spcBef>
                <a:spcPts val="0"/>
              </a:spcBef>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The split-rings are made out of a conducting cylinder which is cut into two haves or segments insulated from each other by a thin sheet of mica. The coil ends are joined to these segments on which rest the carbon brushes.</a:t>
            </a:r>
          </a:p>
          <a:p>
            <a:pPr algn="just">
              <a:lnSpc>
                <a:spcPct val="125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52112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12</a:t>
            </a:fld>
            <a:endParaRPr lang="en-US"/>
          </a:p>
        </p:txBody>
      </p:sp>
      <p:pic>
        <p:nvPicPr>
          <p:cNvPr id="6" name="Picture 5" descr="20190122_094458.jpg"/>
          <p:cNvPicPr>
            <a:picLocks noChangeAspect="1"/>
          </p:cNvPicPr>
          <p:nvPr/>
        </p:nvPicPr>
        <p:blipFill>
          <a:blip r:embed="rId2" cstate="print"/>
          <a:stretch>
            <a:fillRect/>
          </a:stretch>
        </p:blipFill>
        <p:spPr>
          <a:xfrm>
            <a:off x="1219200" y="457200"/>
            <a:ext cx="6477000" cy="2971800"/>
          </a:xfrm>
          <a:prstGeom prst="rect">
            <a:avLst/>
          </a:prstGeom>
        </p:spPr>
      </p:pic>
      <p:pic>
        <p:nvPicPr>
          <p:cNvPr id="7"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9200" y="3429000"/>
            <a:ext cx="6477000" cy="2819400"/>
          </a:xfrm>
        </p:spPr>
      </p:pic>
    </p:spTree>
    <p:extLst>
      <p:ext uri="{BB962C8B-B14F-4D97-AF65-F5344CB8AC3E}">
        <p14:creationId xmlns:p14="http://schemas.microsoft.com/office/powerpoint/2010/main" val="152112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13</a:t>
            </a:fld>
            <a:endParaRPr lang="en-US"/>
          </a:p>
        </p:txBody>
      </p:sp>
      <p:sp>
        <p:nvSpPr>
          <p:cNvPr id="5" name="Content Placeholder 4"/>
          <p:cNvSpPr>
            <a:spLocks noGrp="1"/>
          </p:cNvSpPr>
          <p:nvPr>
            <p:ph idx="1"/>
          </p:nvPr>
        </p:nvSpPr>
        <p:spPr>
          <a:xfrm>
            <a:off x="533400" y="381000"/>
            <a:ext cx="8229600" cy="5029200"/>
          </a:xfrm>
        </p:spPr>
        <p:txBody>
          <a:bodyPr>
            <a:noAutofit/>
          </a:bodyPr>
          <a:lstStyle/>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In first half cycle the current flows along </a:t>
            </a:r>
            <a:r>
              <a:rPr lang="en-US" sz="2200" b="1" i="1" dirty="0">
                <a:latin typeface="Times New Roman" pitchFamily="18" charset="0"/>
                <a:cs typeface="Times New Roman" pitchFamily="18" charset="0"/>
              </a:rPr>
              <a:t>ABMLCD</a:t>
            </a:r>
            <a:r>
              <a:rPr lang="en-US" sz="2200" b="1" dirty="0">
                <a:latin typeface="Times New Roman" pitchFamily="18" charset="0"/>
                <a:cs typeface="Times New Roman" pitchFamily="18" charset="0"/>
              </a:rPr>
              <a:t> i.e. the brush no.1 in contact with segment ‘a’ acts as the positive end of the supply and ‘b’ as the negative end.</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In next half revolution, the direction of the induced current in the coil has reversed, but at the same time, the position of segments ‘a’ and ‘b’ have also reversed.</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Hence, the current flows along </a:t>
            </a:r>
            <a:r>
              <a:rPr lang="en-US" sz="2200" b="1" i="1" dirty="0">
                <a:latin typeface="Times New Roman" pitchFamily="18" charset="0"/>
                <a:cs typeface="Times New Roman" pitchFamily="18" charset="0"/>
              </a:rPr>
              <a:t>ABMLCD. </a:t>
            </a:r>
            <a:r>
              <a:rPr lang="en-US" sz="2200" b="1" dirty="0">
                <a:latin typeface="Times New Roman" pitchFamily="18" charset="0"/>
                <a:cs typeface="Times New Roman" pitchFamily="18" charset="0"/>
              </a:rPr>
              <a:t>The waveform of the current through the external circuit is unidirectional but not continuous like pure direct current (DC).</a:t>
            </a:r>
          </a:p>
          <a:p>
            <a:pPr marL="0" indent="0" algn="just">
              <a:lnSpc>
                <a:spcPct val="50000"/>
              </a:lnSpc>
              <a:spcBef>
                <a:spcPts val="0"/>
              </a:spcBef>
              <a:buClr>
                <a:srgbClr val="C00000"/>
              </a:buClr>
              <a:buNone/>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above observation, the current induced in the coil is alternative but due to rectifying action of the split-rings ( also called commentator) that is becomes unidirectional in the external circuit.</a:t>
            </a: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22852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14</a:t>
            </a:fld>
            <a:endParaRPr lang="en-US"/>
          </a:p>
        </p:txBody>
      </p:sp>
      <p:sp>
        <p:nvSpPr>
          <p:cNvPr id="5" name="Content Placeholder 4"/>
          <p:cNvSpPr>
            <a:spLocks noGrp="1"/>
          </p:cNvSpPr>
          <p:nvPr>
            <p:ph idx="1"/>
          </p:nvPr>
        </p:nvSpPr>
        <p:spPr>
          <a:xfrm>
            <a:off x="304800" y="2286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EMF Equations of a Generator</a:t>
            </a:r>
          </a:p>
          <a:p>
            <a:pPr algn="just">
              <a:lnSpc>
                <a:spcPct val="125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As the armature rotates, a voltage is generated in its coils. In the case of a generator, the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of rotation is called the Generated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Eg</a:t>
            </a:r>
            <a:r>
              <a:rPr lang="en-US" sz="2400" b="1">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pPr marL="0" indent="0">
              <a:lnSpc>
                <a:spcPct val="120000"/>
              </a:lnSpc>
              <a:buNone/>
            </a:pPr>
            <a:r>
              <a:rPr lang="en-US" sz="2400" b="1" dirty="0">
                <a:latin typeface="Times New Roman" panose="02020603050405020304" pitchFamily="18" charset="0"/>
                <a:cs typeface="Times New Roman" panose="02020603050405020304" pitchFamily="18" charset="0"/>
              </a:rPr>
              <a:t>Let,</a:t>
            </a:r>
          </a:p>
          <a:p>
            <a:pPr marL="0" indent="0">
              <a:lnSpc>
                <a:spcPct val="120000"/>
              </a:lnSpc>
              <a:buNone/>
            </a:pPr>
            <a:r>
              <a:rPr lang="en-US" sz="2400" b="1" dirty="0">
                <a:latin typeface="Times New Roman" panose="02020603050405020304" pitchFamily="18" charset="0"/>
                <a:cs typeface="Times New Roman" panose="02020603050405020304" pitchFamily="18" charset="0"/>
              </a:rPr>
              <a:t>P – Number of poles of the machine</a:t>
            </a:r>
          </a:p>
          <a:p>
            <a:pPr marL="0" indent="0">
              <a:lnSpc>
                <a:spcPct val="120000"/>
              </a:lnSpc>
              <a:buNone/>
            </a:pPr>
            <a:r>
              <a:rPr lang="en-US" sz="2400" b="1" dirty="0">
                <a:latin typeface="Times New Roman" panose="02020603050405020304" pitchFamily="18" charset="0"/>
                <a:cs typeface="Times New Roman" panose="02020603050405020304" pitchFamily="18" charset="0"/>
              </a:rPr>
              <a:t>ϕ – Flux per pole in Weber</a:t>
            </a:r>
          </a:p>
          <a:p>
            <a:pPr marL="0" indent="0">
              <a:lnSpc>
                <a:spcPct val="120000"/>
              </a:lnSpc>
              <a:buNone/>
            </a:pPr>
            <a:r>
              <a:rPr lang="en-US" sz="2400" b="1" dirty="0">
                <a:latin typeface="Times New Roman" panose="02020603050405020304" pitchFamily="18" charset="0"/>
                <a:cs typeface="Times New Roman" panose="02020603050405020304" pitchFamily="18" charset="0"/>
              </a:rPr>
              <a:t>Z – Total number of armature conductors</a:t>
            </a:r>
          </a:p>
          <a:p>
            <a:pPr marL="0" indent="0">
              <a:lnSpc>
                <a:spcPct val="120000"/>
              </a:lnSpc>
              <a:buNone/>
            </a:pPr>
            <a:r>
              <a:rPr lang="en-US" sz="2400" b="1" dirty="0">
                <a:latin typeface="Times New Roman" panose="02020603050405020304" pitchFamily="18" charset="0"/>
                <a:cs typeface="Times New Roman" panose="02020603050405020304" pitchFamily="18" charset="0"/>
              </a:rPr>
              <a:t>N – Speed of armature in revolution per minute (</a:t>
            </a:r>
            <a:r>
              <a:rPr lang="en-US" sz="2400" b="1" dirty="0" err="1">
                <a:latin typeface="Times New Roman" panose="02020603050405020304" pitchFamily="18" charset="0"/>
                <a:cs typeface="Times New Roman" panose="02020603050405020304" pitchFamily="18" charset="0"/>
              </a:rPr>
              <a:t>r.p.m</a:t>
            </a:r>
            <a:r>
              <a:rPr lang="en-US" sz="2400" b="1" dirty="0">
                <a:latin typeface="Times New Roman" panose="02020603050405020304" pitchFamily="18" charset="0"/>
                <a:cs typeface="Times New Roman" panose="02020603050405020304" pitchFamily="18" charset="0"/>
              </a:rPr>
              <a:t>)</a:t>
            </a:r>
          </a:p>
          <a:p>
            <a:pPr marL="0" indent="0">
              <a:lnSpc>
                <a:spcPct val="120000"/>
              </a:lnSpc>
              <a:buNone/>
            </a:pPr>
            <a:r>
              <a:rPr lang="en-US" sz="2400" b="1" dirty="0">
                <a:latin typeface="Times New Roman" panose="02020603050405020304" pitchFamily="18" charset="0"/>
                <a:cs typeface="Times New Roman" panose="02020603050405020304" pitchFamily="18" charset="0"/>
              </a:rPr>
              <a:t>A – Number of parallel paths in the armature winding</a:t>
            </a:r>
          </a:p>
          <a:p>
            <a:pPr marL="0" indent="0">
              <a:lnSpc>
                <a:spcPct val="120000"/>
              </a:lnSpc>
              <a:buNone/>
            </a:pPr>
            <a:r>
              <a:rPr lang="en-US" sz="2400" b="1" dirty="0" err="1">
                <a:latin typeface="Times New Roman" panose="02020603050405020304" pitchFamily="18" charset="0"/>
                <a:cs typeface="Times New Roman" panose="02020603050405020304" pitchFamily="18" charset="0"/>
              </a:rPr>
              <a:t>Eg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indued</a:t>
            </a:r>
            <a:r>
              <a:rPr lang="en-US" sz="2400" b="1" dirty="0">
                <a:latin typeface="Times New Roman" panose="02020603050405020304" pitchFamily="18" charset="0"/>
                <a:cs typeface="Times New Roman" panose="02020603050405020304" pitchFamily="18" charset="0"/>
              </a:rPr>
              <a:t> in any one of the parallel paths</a:t>
            </a:r>
          </a:p>
          <a:p>
            <a:pPr marL="0" indent="0" algn="just">
              <a:lnSpc>
                <a:spcPct val="125000"/>
              </a:lnSpc>
              <a:spcBef>
                <a:spcPts val="0"/>
              </a:spcBef>
              <a:buClr>
                <a:srgbClr val="C00000"/>
              </a:buClr>
              <a:buNone/>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789690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15</a:t>
            </a:fld>
            <a:endParaRPr lang="en-US"/>
          </a:p>
        </p:txBody>
      </p:sp>
      <p:sp>
        <p:nvSpPr>
          <p:cNvPr id="5" name="Content Placeholder 4"/>
          <p:cNvSpPr>
            <a:spLocks noGrp="1"/>
          </p:cNvSpPr>
          <p:nvPr>
            <p:ph idx="1"/>
          </p:nvPr>
        </p:nvSpPr>
        <p:spPr>
          <a:xfrm>
            <a:off x="279400" y="396876"/>
            <a:ext cx="8534400" cy="6324600"/>
          </a:xfrm>
        </p:spPr>
        <p:txBody>
          <a:bodyPr>
            <a:noAutofit/>
          </a:bodyPr>
          <a:lstStyle/>
          <a:p>
            <a:pPr algn="just">
              <a:lnSpc>
                <a:spcPct val="12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itchFamily="18" charset="0"/>
              </a:rPr>
              <a:t> In one revolution of the armature, the flux cut by one conductor is given as</a:t>
            </a:r>
          </a:p>
          <a:p>
            <a:pPr marL="0" indent="0" algn="just">
              <a:lnSpc>
                <a:spcPct val="120000"/>
              </a:lnSpc>
              <a:spcBef>
                <a:spcPts val="0"/>
              </a:spcBef>
              <a:buClr>
                <a:srgbClr val="C00000"/>
              </a:buClr>
              <a:buNone/>
            </a:pPr>
            <a:r>
              <a:rPr lang="en-US" sz="2400" b="1" dirty="0">
                <a:latin typeface="Times New Roman" panose="02020603050405020304" pitchFamily="18" charset="0"/>
                <a:cs typeface="Times New Roman" panose="02020603050405020304" pitchFamily="18" charset="0"/>
              </a:rPr>
              <a:t>  the flux cut by one conductor =          weber              (1) </a:t>
            </a:r>
          </a:p>
          <a:p>
            <a:pPr marL="0" indent="0" algn="just">
              <a:lnSpc>
                <a:spcPct val="120000"/>
              </a:lnSpc>
              <a:spcBef>
                <a:spcPts val="0"/>
              </a:spcBef>
              <a:buClr>
                <a:srgbClr val="C00000"/>
              </a:buClr>
              <a:buNone/>
            </a:pPr>
            <a:r>
              <a:rPr lang="en-US" sz="2400" b="1" dirty="0">
                <a:latin typeface="Times New Roman" panose="02020603050405020304" pitchFamily="18" charset="0"/>
                <a:cs typeface="Times New Roman" panose="02020603050405020304" pitchFamily="18" charset="0"/>
              </a:rPr>
              <a:t>  </a:t>
            </a:r>
          </a:p>
          <a:p>
            <a:pPr marL="0" indent="0" algn="just">
              <a:lnSpc>
                <a:spcPct val="120000"/>
              </a:lnSpc>
              <a:spcBef>
                <a:spcPts val="0"/>
              </a:spcBef>
              <a:buClr>
                <a:srgbClr val="C00000"/>
              </a:buClr>
              <a:buNone/>
            </a:pPr>
            <a:r>
              <a:rPr lang="en-US" sz="2400" b="1" dirty="0">
                <a:latin typeface="Times New Roman" panose="02020603050405020304" pitchFamily="18" charset="0"/>
                <a:cs typeface="Times New Roman" panose="02020603050405020304" pitchFamily="18" charset="0"/>
              </a:rPr>
              <a:t>Time taken to complete one revolution is                                   (2)</a:t>
            </a:r>
          </a:p>
          <a:p>
            <a:pPr algn="just">
              <a:lnSpc>
                <a:spcPct val="120000"/>
              </a:lnSpc>
              <a:spcBef>
                <a:spcPts val="180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Therefore, the average induced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in one conductor will be</a:t>
            </a:r>
          </a:p>
          <a:p>
            <a:pPr marL="0" indent="0" algn="just">
              <a:lnSpc>
                <a:spcPct val="120000"/>
              </a:lnSpc>
              <a:spcBef>
                <a:spcPts val="600"/>
              </a:spcBef>
              <a:buClr>
                <a:srgbClr val="C00000"/>
              </a:buClr>
              <a:buNone/>
            </a:pPr>
            <a:r>
              <a:rPr lang="en-US" sz="2400" b="1" dirty="0">
                <a:latin typeface="Times New Roman" panose="02020603050405020304" pitchFamily="18" charset="0"/>
                <a:cs typeface="Times New Roman" panose="02020603050405020304" pitchFamily="18" charset="0"/>
              </a:rPr>
              <a:t>   </a:t>
            </a:r>
          </a:p>
          <a:p>
            <a:pPr marL="0" indent="0" algn="just">
              <a:lnSpc>
                <a:spcPct val="120000"/>
              </a:lnSpc>
              <a:spcBef>
                <a:spcPts val="600"/>
              </a:spcBef>
              <a:buClr>
                <a:srgbClr val="C00000"/>
              </a:buClr>
              <a:buNone/>
            </a:pPr>
            <a:r>
              <a:rPr lang="en-US" sz="2400" b="1" dirty="0">
                <a:latin typeface="Times New Roman" panose="02020603050405020304" pitchFamily="18" charset="0"/>
                <a:cs typeface="Times New Roman" panose="02020603050405020304" pitchFamily="18" charset="0"/>
              </a:rPr>
              <a:t>                                                                                               (3)</a:t>
            </a:r>
          </a:p>
          <a:p>
            <a:pPr algn="just">
              <a:lnSpc>
                <a:spcPct val="120000"/>
              </a:lnSpc>
              <a:spcBef>
                <a:spcPts val="120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number of conductors connected in series in each parallel path = Z/A, the average induced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across each parallel path or the armature terminals is given by the equation shown below.</a:t>
            </a:r>
          </a:p>
          <a:p>
            <a:pPr algn="just">
              <a:lnSpc>
                <a:spcPct val="120000"/>
              </a:lnSpc>
              <a:spcBef>
                <a:spcPts val="600"/>
              </a:spcBef>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5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0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0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800" b="1" dirty="0">
                <a:latin typeface="Times New Roman" pitchFamily="18" charset="0"/>
                <a:cs typeface="Times New Roman" pitchFamily="18" charset="0"/>
              </a:rPr>
              <a:t>                                                                            </a:t>
            </a:r>
          </a:p>
        </p:txBody>
      </p:sp>
      <p:graphicFrame>
        <p:nvGraphicFramePr>
          <p:cNvPr id="8" name="Object 4"/>
          <p:cNvGraphicFramePr>
            <a:graphicFrameLocks noChangeAspect="1"/>
          </p:cNvGraphicFramePr>
          <p:nvPr>
            <p:extLst>
              <p:ext uri="{D42A27DB-BD31-4B8C-83A1-F6EECF244321}">
                <p14:modId xmlns:p14="http://schemas.microsoft.com/office/powerpoint/2010/main" val="3864087987"/>
              </p:ext>
            </p:extLst>
          </p:nvPr>
        </p:nvGraphicFramePr>
        <p:xfrm>
          <a:off x="4607931" y="1295400"/>
          <a:ext cx="657225" cy="508000"/>
        </p:xfrm>
        <a:graphic>
          <a:graphicData uri="http://schemas.openxmlformats.org/presentationml/2006/ole">
            <mc:AlternateContent xmlns:mc="http://schemas.openxmlformats.org/markup-compatibility/2006">
              <mc:Choice xmlns:v="urn:schemas-microsoft-com:vml" Requires="v">
                <p:oleObj spid="_x0000_s2049" name="Equation" r:id="rId3" imgW="241195" imgH="203112" progId="Equation.3">
                  <p:embed/>
                </p:oleObj>
              </mc:Choice>
              <mc:Fallback>
                <p:oleObj name="Equation" r:id="rId3" imgW="241195" imgH="203112" progId="Equation.3">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931" y="1295400"/>
                        <a:ext cx="6572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1326973765"/>
              </p:ext>
            </p:extLst>
          </p:nvPr>
        </p:nvGraphicFramePr>
        <p:xfrm>
          <a:off x="5867400" y="1981200"/>
          <a:ext cx="1728787" cy="984250"/>
        </p:xfrm>
        <a:graphic>
          <a:graphicData uri="http://schemas.openxmlformats.org/presentationml/2006/ole">
            <mc:AlternateContent xmlns:mc="http://schemas.openxmlformats.org/markup-compatibility/2006">
              <mc:Choice xmlns:v="urn:schemas-microsoft-com:vml" Requires="v">
                <p:oleObj spid="_x0000_s2050" name="Equation" r:id="rId5" imgW="634725" imgH="393529" progId="Equation.3">
                  <p:embed/>
                </p:oleObj>
              </mc:Choice>
              <mc:Fallback>
                <p:oleObj name="Equation" r:id="rId5" imgW="634725" imgH="393529" progId="Equation.3">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981200"/>
                        <a:ext cx="1728787"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509374833"/>
              </p:ext>
            </p:extLst>
          </p:nvPr>
        </p:nvGraphicFramePr>
        <p:xfrm>
          <a:off x="2286000" y="3559176"/>
          <a:ext cx="3735388" cy="984250"/>
        </p:xfrm>
        <a:graphic>
          <a:graphicData uri="http://schemas.openxmlformats.org/presentationml/2006/ole">
            <mc:AlternateContent xmlns:mc="http://schemas.openxmlformats.org/markup-compatibility/2006">
              <mc:Choice xmlns:v="urn:schemas-microsoft-com:vml" Requires="v">
                <p:oleObj spid="_x0000_s2051" name="Equation" r:id="rId7" imgW="1371600" imgH="393700" progId="Equation.3">
                  <p:embed/>
                </p:oleObj>
              </mc:Choice>
              <mc:Fallback>
                <p:oleObj name="Equation" r:id="rId7" imgW="1371600" imgH="393700" progId="Equation.3">
                  <p:embed/>
                  <p:pic>
                    <p:nvPicPr>
                      <p:cNvPr id="1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559176"/>
                        <a:ext cx="3735388"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7429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16</a:t>
            </a:fld>
            <a:endParaRPr lang="en-US"/>
          </a:p>
        </p:txBody>
      </p:sp>
      <p:sp>
        <p:nvSpPr>
          <p:cNvPr id="5" name="Content Placeholder 4"/>
          <p:cNvSpPr>
            <a:spLocks noGrp="1"/>
          </p:cNvSpPr>
          <p:nvPr>
            <p:ph idx="1"/>
          </p:nvPr>
        </p:nvSpPr>
        <p:spPr>
          <a:xfrm>
            <a:off x="279400" y="396876"/>
            <a:ext cx="8407400" cy="6324600"/>
          </a:xfrm>
        </p:spPr>
        <p:txBody>
          <a:bodyPr>
            <a:noAutofit/>
          </a:bodyPr>
          <a:lstStyle/>
          <a:p>
            <a:pPr algn="just">
              <a:lnSpc>
                <a:spcPct val="12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itchFamily="18" charset="0"/>
              </a:rPr>
              <a:t> </a:t>
            </a:r>
          </a:p>
          <a:p>
            <a:pPr marL="0" indent="0" algn="just">
              <a:lnSpc>
                <a:spcPct val="120000"/>
              </a:lnSpc>
              <a:spcBef>
                <a:spcPts val="0"/>
              </a:spcBef>
              <a:buClr>
                <a:srgbClr val="C00000"/>
              </a:buClr>
              <a:buNone/>
            </a:pPr>
            <a:r>
              <a:rPr lang="en-US" sz="2400" b="1" dirty="0">
                <a:latin typeface="Times New Roman" pitchFamily="18" charset="0"/>
                <a:cs typeface="Times New Roman" pitchFamily="18" charset="0"/>
              </a:rPr>
              <a:t>                                                                                                   (4)</a:t>
            </a:r>
          </a:p>
          <a:p>
            <a:pPr marL="0" indent="0" algn="just">
              <a:lnSpc>
                <a:spcPct val="120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20000"/>
              </a:lnSpc>
              <a:spcBef>
                <a:spcPts val="60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Note: Simplex wave winding no of parallel paths A=2 and Simplex Lap winding no of  parallel paths A= no. of poles (P)</a:t>
            </a:r>
          </a:p>
          <a:p>
            <a:pPr marL="0" indent="0" algn="just">
              <a:lnSpc>
                <a:spcPct val="100000"/>
              </a:lnSpc>
              <a:spcBef>
                <a:spcPts val="0"/>
              </a:spcBef>
              <a:buClr>
                <a:srgbClr val="C00000"/>
              </a:buClr>
              <a:buNone/>
            </a:pPr>
            <a:endParaRPr lang="en-US" sz="2400" dirty="0">
              <a:latin typeface="Times New Roman" panose="02020603050405020304" pitchFamily="18" charset="0"/>
              <a:cs typeface="Times New Roman" panose="02020603050405020304" pitchFamily="18" charset="0"/>
            </a:endParaRPr>
          </a:p>
          <a:p>
            <a:pPr marL="0" indent="0" algn="just">
              <a:lnSpc>
                <a:spcPct val="100000"/>
              </a:lnSpc>
              <a:spcBef>
                <a:spcPts val="0"/>
              </a:spcBef>
              <a:buClr>
                <a:srgbClr val="C00000"/>
              </a:buClr>
              <a:buNone/>
            </a:pPr>
            <a:endParaRPr lang="en-US" sz="2400" dirty="0">
              <a:latin typeface="Times New Roman" panose="02020603050405020304" pitchFamily="18" charset="0"/>
              <a:cs typeface="Times New Roman" panose="02020603050405020304" pitchFamily="18" charset="0"/>
            </a:endParaRPr>
          </a:p>
          <a:p>
            <a:pPr marL="0" indent="0" algn="just">
              <a:lnSpc>
                <a:spcPct val="114000"/>
              </a:lnSpc>
              <a:spcBef>
                <a:spcPts val="0"/>
              </a:spcBef>
              <a:buClr>
                <a:srgbClr val="C00000"/>
              </a:buClr>
              <a:buNone/>
            </a:pPr>
            <a:r>
              <a:rPr lang="en-US" sz="2400" b="1" dirty="0">
                <a:solidFill>
                  <a:srgbClr val="C00000"/>
                </a:solidFill>
                <a:latin typeface="Times New Roman" panose="02020603050405020304" pitchFamily="18" charset="0"/>
                <a:cs typeface="Times New Roman" panose="02020603050405020304" pitchFamily="18" charset="0"/>
              </a:rPr>
              <a:t>Problem 1: </a:t>
            </a:r>
            <a:r>
              <a:rPr lang="en-US" sz="2400" b="1" dirty="0">
                <a:solidFill>
                  <a:srgbClr val="000066"/>
                </a:solidFill>
                <a:latin typeface="Times New Roman" panose="02020603050405020304" pitchFamily="18" charset="0"/>
                <a:cs typeface="Times New Roman" panose="02020603050405020304" pitchFamily="18" charset="0"/>
              </a:rPr>
              <a:t>A 4 pole, lap wound, </a:t>
            </a:r>
            <a:r>
              <a:rPr lang="en-US" sz="2400" b="1" dirty="0" err="1">
                <a:solidFill>
                  <a:srgbClr val="000066"/>
                </a:solidFill>
                <a:latin typeface="Times New Roman" panose="02020603050405020304" pitchFamily="18" charset="0"/>
                <a:cs typeface="Times New Roman" panose="02020603050405020304" pitchFamily="18" charset="0"/>
              </a:rPr>
              <a:t>d.c</a:t>
            </a:r>
            <a:r>
              <a:rPr lang="en-US" sz="2400" b="1" dirty="0">
                <a:solidFill>
                  <a:srgbClr val="000066"/>
                </a:solidFill>
                <a:latin typeface="Times New Roman" panose="02020603050405020304" pitchFamily="18" charset="0"/>
                <a:cs typeface="Times New Roman" panose="02020603050405020304" pitchFamily="18" charset="0"/>
              </a:rPr>
              <a:t>. generator has a useful flux of 0.07 </a:t>
            </a:r>
            <a:r>
              <a:rPr lang="en-US" sz="2400" b="1" dirty="0" err="1">
                <a:solidFill>
                  <a:srgbClr val="000066"/>
                </a:solidFill>
                <a:latin typeface="Times New Roman" panose="02020603050405020304" pitchFamily="18" charset="0"/>
                <a:cs typeface="Times New Roman" panose="02020603050405020304" pitchFamily="18" charset="0"/>
              </a:rPr>
              <a:t>Wb</a:t>
            </a:r>
            <a:r>
              <a:rPr lang="en-US" sz="2400" b="1" dirty="0">
                <a:solidFill>
                  <a:srgbClr val="000066"/>
                </a:solidFill>
                <a:latin typeface="Times New Roman" panose="02020603050405020304" pitchFamily="18" charset="0"/>
                <a:cs typeface="Times New Roman" panose="02020603050405020304" pitchFamily="18" charset="0"/>
              </a:rPr>
              <a:t> per pole. Calculate the generated </a:t>
            </a:r>
            <a:r>
              <a:rPr lang="en-US" sz="2400" b="1" dirty="0" err="1">
                <a:solidFill>
                  <a:srgbClr val="000066"/>
                </a:solidFill>
                <a:latin typeface="Times New Roman" panose="02020603050405020304" pitchFamily="18" charset="0"/>
                <a:cs typeface="Times New Roman" panose="02020603050405020304" pitchFamily="18" charset="0"/>
              </a:rPr>
              <a:t>e.m.f</a:t>
            </a:r>
            <a:r>
              <a:rPr lang="en-US" sz="2400" b="1" dirty="0">
                <a:solidFill>
                  <a:srgbClr val="000066"/>
                </a:solidFill>
                <a:latin typeface="Times New Roman" panose="02020603050405020304" pitchFamily="18" charset="0"/>
                <a:cs typeface="Times New Roman" panose="02020603050405020304" pitchFamily="18" charset="0"/>
              </a:rPr>
              <a:t>. when it is rotated at a speed of 900 </a:t>
            </a:r>
            <a:r>
              <a:rPr lang="en-US" sz="2400" b="1" dirty="0" err="1">
                <a:solidFill>
                  <a:srgbClr val="000066"/>
                </a:solidFill>
                <a:latin typeface="Times New Roman" panose="02020603050405020304" pitchFamily="18" charset="0"/>
                <a:cs typeface="Times New Roman" panose="02020603050405020304" pitchFamily="18" charset="0"/>
              </a:rPr>
              <a:t>r.p.m</a:t>
            </a:r>
            <a:r>
              <a:rPr lang="en-US" sz="2400" b="1" dirty="0">
                <a:solidFill>
                  <a:srgbClr val="000066"/>
                </a:solidFill>
                <a:latin typeface="Times New Roman" panose="02020603050405020304" pitchFamily="18" charset="0"/>
                <a:cs typeface="Times New Roman" panose="02020603050405020304" pitchFamily="18" charset="0"/>
              </a:rPr>
              <a:t>. with the help of prime mover. Armature consists of 440 number of conductors. Also calculate the generated </a:t>
            </a:r>
            <a:r>
              <a:rPr lang="en-US" sz="2400" b="1" dirty="0" err="1">
                <a:solidFill>
                  <a:srgbClr val="000066"/>
                </a:solidFill>
                <a:latin typeface="Times New Roman" panose="02020603050405020304" pitchFamily="18" charset="0"/>
                <a:cs typeface="Times New Roman" panose="02020603050405020304" pitchFamily="18" charset="0"/>
              </a:rPr>
              <a:t>e.m.f</a:t>
            </a:r>
            <a:r>
              <a:rPr lang="en-US" sz="2400" b="1" dirty="0">
                <a:solidFill>
                  <a:srgbClr val="000066"/>
                </a:solidFill>
                <a:latin typeface="Times New Roman" panose="02020603050405020304" pitchFamily="18" charset="0"/>
                <a:cs typeface="Times New Roman" panose="02020603050405020304" pitchFamily="18" charset="0"/>
              </a:rPr>
              <a:t>. if lap wound armature is replaced by wave wound armature</a:t>
            </a:r>
            <a:r>
              <a:rPr lang="en-US" sz="2400" dirty="0">
                <a:solidFill>
                  <a:srgbClr val="000066"/>
                </a:solidFill>
                <a:latin typeface="Times New Roman" panose="02020603050405020304" pitchFamily="18" charset="0"/>
                <a:cs typeface="Times New Roman" panose="02020603050405020304" pitchFamily="18" charset="0"/>
              </a:rPr>
              <a:t>.</a:t>
            </a:r>
            <a:r>
              <a:rPr lang="en-US" sz="2400" b="1" dirty="0">
                <a:solidFill>
                  <a:srgbClr val="000066"/>
                </a:solidFill>
                <a:latin typeface="Times New Roman" pitchFamily="18" charset="0"/>
                <a:cs typeface="Times New Roman" pitchFamily="18" charset="0"/>
              </a:rPr>
              <a:t>                                                       </a:t>
            </a:r>
          </a:p>
          <a:p>
            <a:pPr marL="0" indent="0" algn="just">
              <a:lnSpc>
                <a:spcPct val="100000"/>
              </a:lnSpc>
              <a:spcBef>
                <a:spcPts val="0"/>
              </a:spcBef>
              <a:buClr>
                <a:srgbClr val="C00000"/>
              </a:buClr>
              <a:buNone/>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endParaRPr lang="en-US" sz="2400" b="1" dirty="0">
              <a:latin typeface="Times New Roman" pitchFamily="18" charset="0"/>
              <a:cs typeface="Times New Roman" pitchFamily="18" charset="0"/>
            </a:endParaRPr>
          </a:p>
          <a:p>
            <a:pPr marL="0" indent="0" algn="just">
              <a:lnSpc>
                <a:spcPct val="100000"/>
              </a:lnSpc>
              <a:spcBef>
                <a:spcPts val="0"/>
              </a:spcBef>
              <a:buClr>
                <a:srgbClr val="C00000"/>
              </a:buClr>
              <a:buNone/>
            </a:pPr>
            <a:r>
              <a:rPr lang="en-US" sz="2400" b="1" dirty="0">
                <a:latin typeface="Times New Roman" pitchFamily="18" charset="0"/>
                <a:cs typeface="Times New Roman" pitchFamily="18" charset="0"/>
              </a:rPr>
              <a:t>                                                                            </a:t>
            </a:r>
          </a:p>
        </p:txBody>
      </p:sp>
      <p:graphicFrame>
        <p:nvGraphicFramePr>
          <p:cNvPr id="10" name="Object 4"/>
          <p:cNvGraphicFramePr>
            <a:graphicFrameLocks noChangeAspect="1"/>
          </p:cNvGraphicFramePr>
          <p:nvPr>
            <p:extLst>
              <p:ext uri="{D42A27DB-BD31-4B8C-83A1-F6EECF244321}">
                <p14:modId xmlns:p14="http://schemas.microsoft.com/office/powerpoint/2010/main" val="3508357706"/>
              </p:ext>
            </p:extLst>
          </p:nvPr>
        </p:nvGraphicFramePr>
        <p:xfrm>
          <a:off x="1813719" y="609600"/>
          <a:ext cx="5465762" cy="1079500"/>
        </p:xfrm>
        <a:graphic>
          <a:graphicData uri="http://schemas.openxmlformats.org/presentationml/2006/ole">
            <mc:AlternateContent xmlns:mc="http://schemas.openxmlformats.org/markup-compatibility/2006">
              <mc:Choice xmlns:v="urn:schemas-microsoft-com:vml" Requires="v">
                <p:oleObj spid="_x0000_s3073" name="Equation" r:id="rId3" imgW="2006600" imgH="431800" progId="Equation.3">
                  <p:embed/>
                </p:oleObj>
              </mc:Choice>
              <mc:Fallback>
                <p:oleObj name="Equation" r:id="rId3" imgW="2006600" imgH="431800" progId="Equation.3">
                  <p:embed/>
                  <p:pic>
                    <p:nvPicPr>
                      <p:cNvPr id="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19" y="609600"/>
                        <a:ext cx="5465762"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325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685800"/>
            <a:ext cx="6842204" cy="5486400"/>
          </a:xfrm>
          <a:prstGeom prst="rect">
            <a:avLst/>
          </a:prstGeom>
        </p:spPr>
      </p:pic>
    </p:spTree>
    <p:extLst>
      <p:ext uri="{BB962C8B-B14F-4D97-AF65-F5344CB8AC3E}">
        <p14:creationId xmlns:p14="http://schemas.microsoft.com/office/powerpoint/2010/main" val="128938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18</a:t>
            </a:fld>
            <a:endParaRPr lang="en-US" dirty="0"/>
          </a:p>
        </p:txBody>
      </p:sp>
      <p:sp>
        <p:nvSpPr>
          <p:cNvPr id="5" name="Content Placeholder 4"/>
          <p:cNvSpPr>
            <a:spLocks noGrp="1"/>
          </p:cNvSpPr>
          <p:nvPr>
            <p:ph idx="1"/>
          </p:nvPr>
        </p:nvSpPr>
        <p:spPr>
          <a:xfrm>
            <a:off x="685800" y="609600"/>
            <a:ext cx="76962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Types of DC Generators</a:t>
            </a:r>
          </a:p>
          <a:p>
            <a:pPr algn="just">
              <a:lnSpc>
                <a:spcPct val="114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Generators are usually classified according to the way in which their fields are excited.</a:t>
            </a:r>
          </a:p>
          <a:p>
            <a:pPr marL="0" indent="0" algn="just">
              <a:lnSpc>
                <a:spcPct val="125000"/>
              </a:lnSpc>
              <a:spcBef>
                <a:spcPts val="0"/>
              </a:spcBef>
              <a:buClr>
                <a:srgbClr val="C00000"/>
              </a:buClr>
              <a:buNone/>
            </a:pPr>
            <a:endParaRPr lang="en-US" sz="2800" b="1" dirty="0">
              <a:latin typeface="Times New Roman" pitchFamily="18" charset="0"/>
              <a:cs typeface="Times New Roman"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438400"/>
            <a:ext cx="7239000" cy="3886200"/>
          </a:xfrm>
          <a:prstGeom prst="rect">
            <a:avLst/>
          </a:prstGeom>
        </p:spPr>
      </p:pic>
    </p:spTree>
    <p:extLst>
      <p:ext uri="{BB962C8B-B14F-4D97-AF65-F5344CB8AC3E}">
        <p14:creationId xmlns:p14="http://schemas.microsoft.com/office/powerpoint/2010/main" val="392255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073" y="304800"/>
            <a:ext cx="8134350" cy="6051551"/>
          </a:xfrm>
        </p:spPr>
        <p:txBody>
          <a:bodyPr>
            <a:normAutofit/>
          </a:bodyPr>
          <a:lstStyle/>
          <a:p>
            <a:pPr>
              <a:lnSpc>
                <a:spcPct val="13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1. </a:t>
            </a:r>
            <a:r>
              <a:rPr lang="en-US" sz="2400" b="1" dirty="0">
                <a:solidFill>
                  <a:srgbClr val="000066"/>
                </a:solidFill>
                <a:latin typeface="Times New Roman" panose="02020603050405020304" pitchFamily="18" charset="0"/>
                <a:cs typeface="Times New Roman" panose="02020603050405020304" pitchFamily="18" charset="0"/>
              </a:rPr>
              <a:t>Separately excited DC generator: </a:t>
            </a:r>
            <a:r>
              <a:rPr lang="en-US" sz="2200" b="1" dirty="0">
                <a:latin typeface="Times New Roman" panose="02020603050405020304" pitchFamily="18" charset="0"/>
                <a:cs typeface="Times New Roman" panose="02020603050405020304" pitchFamily="18" charset="0"/>
              </a:rPr>
              <a:t>Field coils excited by some external source</a:t>
            </a:r>
          </a:p>
          <a:p>
            <a:pPr>
              <a:lnSpc>
                <a:spcPct val="130000"/>
              </a:lnSpc>
              <a:spcBef>
                <a:spcPts val="0"/>
              </a:spcBef>
              <a:buClr>
                <a:srgbClr val="C00000"/>
              </a:buClr>
              <a:buFont typeface="Wingdings" panose="05000000000000000000" pitchFamily="2" charset="2"/>
              <a:buChar char="Ø"/>
            </a:pPr>
            <a:endParaRPr lang="en-US" sz="24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361" y="1295399"/>
            <a:ext cx="6362700" cy="2281927"/>
          </a:xfrm>
          <a:prstGeom prst="rect">
            <a:avLst/>
          </a:prstGeom>
        </p:spPr>
      </p:pic>
      <p:sp>
        <p:nvSpPr>
          <p:cNvPr id="7" name="Rectangle 6"/>
          <p:cNvSpPr/>
          <p:nvPr/>
        </p:nvSpPr>
        <p:spPr>
          <a:xfrm>
            <a:off x="382073" y="3593426"/>
            <a:ext cx="8133277" cy="3194721"/>
          </a:xfrm>
          <a:prstGeom prst="rect">
            <a:avLst/>
          </a:prstGeom>
        </p:spPr>
        <p:txBody>
          <a:bodyPr wrap="square">
            <a:spAutoFit/>
          </a:bodyPr>
          <a:lstStyle/>
          <a:p>
            <a:pPr>
              <a:lnSpc>
                <a:spcPct val="120000"/>
              </a:lnSpc>
              <a:spcBef>
                <a:spcPts val="0"/>
              </a:spcBef>
              <a:buClr>
                <a:srgbClr val="C00000"/>
              </a:buClr>
            </a:pP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dirty="0">
                <a:latin typeface="Times New Roman" panose="02020603050405020304" pitchFamily="18" charset="0"/>
                <a:cs typeface="Times New Roman" panose="02020603050405020304" pitchFamily="18" charset="0"/>
              </a:rPr>
              <a:t> = Armature current, I</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 Load current, V = Terminal voltage, R</a:t>
            </a:r>
            <a:r>
              <a:rPr lang="en-US" sz="2400" b="1" baseline="-25000" dirty="0">
                <a:latin typeface="Times New Roman" panose="02020603050405020304" pitchFamily="18" charset="0"/>
                <a:cs typeface="Times New Roman" panose="02020603050405020304" pitchFamily="18" charset="0"/>
              </a:rPr>
              <a:t>a</a:t>
            </a:r>
            <a:r>
              <a:rPr lang="en-US" sz="2400" b="1" dirty="0">
                <a:latin typeface="Times New Roman" panose="02020603050405020304" pitchFamily="18" charset="0"/>
                <a:cs typeface="Times New Roman" panose="02020603050405020304" pitchFamily="18" charset="0"/>
              </a:rPr>
              <a:t> = Armature resistance,</a:t>
            </a:r>
          </a:p>
          <a:p>
            <a:pPr marL="342900" indent="-342900">
              <a:lnSpc>
                <a:spcPct val="120000"/>
              </a:lnSpc>
              <a:spcBef>
                <a:spcPts val="0"/>
              </a:spcBef>
              <a:buClr>
                <a:srgbClr val="C00000"/>
              </a:buClr>
              <a:buFont typeface="Wingdings" panose="05000000000000000000" pitchFamily="2" charset="2"/>
              <a:buChar char="Ø"/>
            </a:pPr>
            <a:r>
              <a:rPr lang="en-US" sz="2400" b="1" i="0" dirty="0">
                <a:effectLst/>
                <a:latin typeface="Times New Roman" panose="02020603050405020304" pitchFamily="18" charset="0"/>
                <a:cs typeface="Times New Roman" panose="02020603050405020304" pitchFamily="18" charset="0"/>
              </a:rPr>
              <a:t>Let   </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i="0" dirty="0">
                <a:effectLst/>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I</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 I current in series </a:t>
            </a:r>
          </a:p>
          <a:p>
            <a:pPr marL="342900" indent="-342900">
              <a:lnSpc>
                <a:spcPct val="120000"/>
              </a:lnSpc>
              <a:spcBef>
                <a:spcPts val="0"/>
              </a:spcBef>
              <a:buClr>
                <a:srgbClr val="C00000"/>
              </a:buClr>
              <a:buFont typeface="Wingdings" panose="05000000000000000000" pitchFamily="2" charset="2"/>
              <a:buChar char="Ø"/>
            </a:pPr>
            <a:r>
              <a:rPr lang="en-US" sz="2400" b="1" i="0" dirty="0">
                <a:effectLst/>
                <a:latin typeface="Times New Roman" panose="02020603050405020304" pitchFamily="18" charset="0"/>
                <a:cs typeface="Times New Roman" panose="02020603050405020304" pitchFamily="18" charset="0"/>
              </a:rPr>
              <a:t>The voltage across the load (V)=</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i="0" dirty="0">
                <a:effectLst/>
                <a:latin typeface="Times New Roman" panose="02020603050405020304" pitchFamily="18" charset="0"/>
                <a:cs typeface="Times New Roman" panose="02020603050405020304" pitchFamily="18" charset="0"/>
              </a:rPr>
              <a:t> –I.</a:t>
            </a:r>
            <a:r>
              <a:rPr lang="en-US" sz="2400" b="1" dirty="0">
                <a:latin typeface="Times New Roman" panose="02020603050405020304" pitchFamily="18" charset="0"/>
                <a:cs typeface="Times New Roman" panose="02020603050405020304" pitchFamily="18" charset="0"/>
              </a:rPr>
              <a:t> R</a:t>
            </a:r>
            <a:r>
              <a:rPr lang="en-US" sz="2400" b="1" baseline="-25000" dirty="0">
                <a:latin typeface="Times New Roman" panose="02020603050405020304" pitchFamily="18" charset="0"/>
                <a:cs typeface="Times New Roman" panose="02020603050405020304" pitchFamily="18" charset="0"/>
              </a:rPr>
              <a:t>a</a:t>
            </a:r>
          </a:p>
          <a:p>
            <a:pPr marL="342900" indent="-342900">
              <a:lnSpc>
                <a:spcPct val="12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power generated  (</a:t>
            </a:r>
            <a:r>
              <a:rPr lang="en-US" sz="2400" b="1" dirty="0" err="1">
                <a:latin typeface="Times New Roman" panose="02020603050405020304" pitchFamily="18" charset="0"/>
                <a:cs typeface="Times New Roman" panose="02020603050405020304" pitchFamily="18" charset="0"/>
              </a:rPr>
              <a:t>P</a:t>
            </a:r>
            <a:r>
              <a:rPr lang="en-US" sz="2400" b="1" baseline="-25000" dirty="0" err="1">
                <a:latin typeface="Times New Roman" panose="02020603050405020304" pitchFamily="18" charset="0"/>
                <a:cs typeface="Times New Roman" panose="02020603050405020304" pitchFamily="18" charset="0"/>
              </a:rPr>
              <a:t>g</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dirty="0" err="1">
                <a:latin typeface="Times New Roman" panose="02020603050405020304" pitchFamily="18" charset="0"/>
                <a:cs typeface="Times New Roman" panose="02020603050405020304" pitchFamily="18" charset="0"/>
              </a:rPr>
              <a:t>.I</a:t>
            </a:r>
            <a:r>
              <a:rPr lang="en-US" sz="2400" b="1" baseline="-2500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342900" indent="-342900">
              <a:lnSpc>
                <a:spcPct val="12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power delivered to external load (P</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)=V.I</a:t>
            </a:r>
            <a:r>
              <a:rPr lang="en-US" sz="2400" b="1" baseline="-2500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34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a:t>
            </a:fld>
            <a:endParaRPr lang="en-US"/>
          </a:p>
        </p:txBody>
      </p:sp>
      <p:sp>
        <p:nvSpPr>
          <p:cNvPr id="5" name="Content Placeholder 4"/>
          <p:cNvSpPr>
            <a:spLocks noGrp="1"/>
          </p:cNvSpPr>
          <p:nvPr>
            <p:ph idx="1"/>
          </p:nvPr>
        </p:nvSpPr>
        <p:spPr>
          <a:xfrm>
            <a:off x="485104" y="609600"/>
            <a:ext cx="7896896" cy="5562600"/>
          </a:xfrm>
        </p:spPr>
        <p:txBody>
          <a:bodyPr>
            <a:noAutofit/>
          </a:bodyPr>
          <a:lstStyle/>
          <a:p>
            <a:pPr marL="0" indent="0" algn="ctr">
              <a:lnSpc>
                <a:spcPct val="100000"/>
              </a:lnSpc>
              <a:buNone/>
            </a:pPr>
            <a:r>
              <a:rPr lang="en-US" sz="3200" b="1" dirty="0">
                <a:solidFill>
                  <a:srgbClr val="C00000"/>
                </a:solidFill>
                <a:latin typeface="Times New Roman" pitchFamily="18" charset="0"/>
                <a:cs typeface="Times New Roman" pitchFamily="18" charset="0"/>
              </a:rPr>
              <a:t>Unit – III : Syllabus</a:t>
            </a:r>
          </a:p>
          <a:p>
            <a:pPr marL="0" indent="0" algn="ctr">
              <a:lnSpc>
                <a:spcPct val="50000"/>
              </a:lnSpc>
              <a:spcBef>
                <a:spcPts val="0"/>
              </a:spcBef>
              <a:buNone/>
            </a:pPr>
            <a:endParaRPr lang="en-US" sz="3200" dirty="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 Principle of operation of D.C generators,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 Types of D.C generators,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E.M.F equation,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Principle of operation of D.C motors,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Types of D.C motors,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Torque equation, Losses and efficiency calculation in D.C Generators and D.C motors. </a:t>
            </a:r>
          </a:p>
          <a:p>
            <a:pPr algn="just">
              <a:lnSpc>
                <a:spcPct val="150000"/>
              </a:lnSpc>
              <a:spcBef>
                <a:spcPts val="0"/>
              </a:spcBef>
              <a:buClr>
                <a:srgbClr val="C00000"/>
              </a:buClr>
              <a:buFont typeface="Wingdings" panose="05000000000000000000" pitchFamily="2" charset="2"/>
              <a:buChar char="Ø"/>
            </a:pPr>
            <a:r>
              <a:rPr lang="en-US" sz="2400" b="1" dirty="0">
                <a:latin typeface="Times New Roman" pitchFamily="18" charset="0"/>
                <a:cs typeface="Times New Roman" pitchFamily="18" charset="0"/>
              </a:rPr>
              <a:t>Applications of shunt and series motors.</a:t>
            </a:r>
          </a:p>
          <a:p>
            <a:pPr algn="just">
              <a:lnSpc>
                <a:spcPct val="50000"/>
              </a:lnSpc>
              <a:spcBef>
                <a:spcPts val="0"/>
              </a:spcBef>
              <a:buNone/>
            </a:pPr>
            <a:endParaRPr lang="en-US" sz="2000" b="1" dirty="0">
              <a:latin typeface="Times New Roman" pitchFamily="18" charset="0"/>
              <a:cs typeface="Times New Roman" pitchFamily="18" charset="0"/>
            </a:endParaRPr>
          </a:p>
          <a:p>
            <a:pPr algn="just">
              <a:lnSpc>
                <a:spcPct val="15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66260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229600" cy="6051551"/>
          </a:xfrm>
        </p:spPr>
        <p:txBody>
          <a:bodyPr>
            <a:normAutofit/>
          </a:bodyPr>
          <a:lstStyle/>
          <a:p>
            <a:pPr algn="just">
              <a:lnSpc>
                <a:spcPct val="13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2. </a:t>
            </a:r>
            <a:r>
              <a:rPr lang="en-US" sz="2400" b="1" dirty="0">
                <a:solidFill>
                  <a:srgbClr val="000066"/>
                </a:solidFill>
                <a:latin typeface="Times New Roman" panose="02020603050405020304" pitchFamily="18" charset="0"/>
                <a:cs typeface="Times New Roman" panose="02020603050405020304" pitchFamily="18" charset="0"/>
              </a:rPr>
              <a:t>Shunt Generator: </a:t>
            </a:r>
            <a:r>
              <a:rPr lang="en-US" sz="2200" b="1" dirty="0">
                <a:latin typeface="Times New Roman" panose="02020603050405020304" pitchFamily="18" charset="0"/>
                <a:cs typeface="Times New Roman" panose="02020603050405020304" pitchFamily="18" charset="0"/>
              </a:rPr>
              <a:t>The field winding is connected in parallel with the armature winding so that the terminal voltage of the generator is applied across it. </a:t>
            </a:r>
          </a:p>
          <a:p>
            <a:pPr algn="just">
              <a:lnSpc>
                <a:spcPct val="13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shunt field winding has many turns of fine wire having high resistance. Therefore, only a part of armature current flows through shunt field winding and the rest flows through the load.</a:t>
            </a:r>
            <a:endParaRPr lang="en-US" sz="22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20</a:t>
            </a:fld>
            <a:endParaRPr lang="en-US" dirty="0"/>
          </a:p>
        </p:txBody>
      </p:sp>
      <p:sp>
        <p:nvSpPr>
          <p:cNvPr id="8" name="Rectangle 7"/>
          <p:cNvSpPr/>
          <p:nvPr/>
        </p:nvSpPr>
        <p:spPr>
          <a:xfrm>
            <a:off x="4648200" y="3733800"/>
            <a:ext cx="3810000" cy="1421928"/>
          </a:xfrm>
          <a:prstGeom prst="rect">
            <a:avLst/>
          </a:prstGeom>
        </p:spPr>
        <p:txBody>
          <a:bodyPr wrap="square">
            <a:spAutoFit/>
          </a:bodyPr>
          <a:lstStyle/>
          <a:p>
            <a:pPr>
              <a:lnSpc>
                <a:spcPct val="120000"/>
              </a:lnSpc>
              <a:spcBef>
                <a:spcPts val="0"/>
              </a:spcBef>
              <a:buClr>
                <a:srgbClr val="C00000"/>
              </a:buClr>
            </a:pP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sh</a:t>
            </a:r>
            <a:r>
              <a:rPr lang="en-US" sz="2400" b="1" dirty="0">
                <a:latin typeface="Times New Roman" panose="02020603050405020304" pitchFamily="18" charset="0"/>
                <a:cs typeface="Times New Roman" panose="02020603050405020304" pitchFamily="18" charset="0"/>
              </a:rPr>
              <a:t> = shunt field current </a:t>
            </a:r>
          </a:p>
          <a:p>
            <a:pPr>
              <a:lnSpc>
                <a:spcPct val="120000"/>
              </a:lnSpc>
              <a:spcBef>
                <a:spcPts val="0"/>
              </a:spcBef>
              <a:buClr>
                <a:srgbClr val="C00000"/>
              </a:buClr>
            </a:pPr>
            <a:r>
              <a:rPr lang="en-US" sz="2400" b="1" dirty="0" err="1">
                <a:latin typeface="Times New Roman" panose="02020603050405020304" pitchFamily="18" charset="0"/>
                <a:cs typeface="Times New Roman" panose="02020603050405020304" pitchFamily="18" charset="0"/>
              </a:rPr>
              <a:t>R</a:t>
            </a:r>
            <a:r>
              <a:rPr lang="en-US" sz="2400" b="1" baseline="-25000" dirty="0" err="1">
                <a:latin typeface="Times New Roman" panose="02020603050405020304" pitchFamily="18" charset="0"/>
                <a:cs typeface="Times New Roman" panose="02020603050405020304" pitchFamily="18" charset="0"/>
              </a:rPr>
              <a:t>sh</a:t>
            </a:r>
            <a:r>
              <a:rPr lang="en-US" sz="2400" b="1" dirty="0">
                <a:latin typeface="Times New Roman" panose="02020603050405020304" pitchFamily="18" charset="0"/>
                <a:cs typeface="Times New Roman" panose="02020603050405020304" pitchFamily="18" charset="0"/>
              </a:rPr>
              <a:t> = Shunt field resistance</a:t>
            </a: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124200"/>
            <a:ext cx="3886200" cy="3076575"/>
          </a:xfrm>
          <a:prstGeom prst="rect">
            <a:avLst/>
          </a:prstGeom>
        </p:spPr>
      </p:pic>
    </p:spTree>
    <p:extLst>
      <p:ext uri="{BB962C8B-B14F-4D97-AF65-F5344CB8AC3E}">
        <p14:creationId xmlns:p14="http://schemas.microsoft.com/office/powerpoint/2010/main" val="294589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21</a:t>
            </a:fld>
            <a:endParaRPr lang="en-US"/>
          </a:p>
        </p:txBody>
      </p:sp>
      <p:sp>
        <p:nvSpPr>
          <p:cNvPr id="5" name="Content Placeholder 4"/>
          <p:cNvSpPr>
            <a:spLocks noGrp="1"/>
          </p:cNvSpPr>
          <p:nvPr>
            <p:ph idx="1"/>
          </p:nvPr>
        </p:nvSpPr>
        <p:spPr>
          <a:xfrm>
            <a:off x="381000" y="381000"/>
            <a:ext cx="8458200" cy="4930581"/>
          </a:xfrm>
          <a:prstGeom prst="rect">
            <a:avLst/>
          </a:prstGeom>
        </p:spPr>
        <p:txBody>
          <a:bodyPr wrap="square">
            <a:spAutoFit/>
          </a:bodyPr>
          <a:lstStyle/>
          <a:p>
            <a:pPr marL="342900" indent="-342900">
              <a:lnSpc>
                <a:spcPct val="10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Where</a:t>
            </a:r>
            <a:r>
              <a:rPr lang="en-US" sz="2400" b="1" i="0" dirty="0">
                <a:effectLst/>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i="0" dirty="0">
                <a:effectLst/>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sh</a:t>
            </a:r>
            <a:r>
              <a:rPr lang="en-US" sz="2400" b="1" dirty="0">
                <a:latin typeface="Times New Roman" panose="02020603050405020304" pitchFamily="18" charset="0"/>
                <a:cs typeface="Times New Roman" panose="02020603050405020304" pitchFamily="18" charset="0"/>
              </a:rPr>
              <a:t> + I</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 Shunt field current is equal to </a:t>
            </a:r>
          </a:p>
          <a:p>
            <a:pPr marL="342900" indent="-342900">
              <a:lnSpc>
                <a:spcPct val="10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The voltage across the load (V)= </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baseline="-25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t>
            </a:r>
            <a:r>
              <a:rPr lang="en-US" sz="2400" b="1" i="0" dirty="0">
                <a:effectLst/>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i="0" dirty="0" err="1">
                <a:effectLst/>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R</a:t>
            </a:r>
            <a:r>
              <a:rPr lang="en-US" sz="2400" b="1" baseline="-25000" dirty="0" err="1">
                <a:latin typeface="Times New Roman" panose="02020603050405020304" pitchFamily="18" charset="0"/>
                <a:cs typeface="Times New Roman" panose="02020603050405020304" pitchFamily="18" charset="0"/>
              </a:rPr>
              <a:t>a</a:t>
            </a:r>
            <a:r>
              <a:rPr lang="en-US" sz="2400" b="1" dirty="0">
                <a:latin typeface="Times New Roman" panose="02020603050405020304" pitchFamily="18" charset="0"/>
                <a:cs typeface="Times New Roman" panose="02020603050405020304" pitchFamily="18" charset="0"/>
              </a:rPr>
              <a:t>  </a:t>
            </a:r>
          </a:p>
          <a:p>
            <a:pPr marL="342900" indent="-342900">
              <a:lnSpc>
                <a:spcPct val="10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power generated  (</a:t>
            </a:r>
            <a:r>
              <a:rPr lang="en-US" sz="2400" b="1" dirty="0" err="1">
                <a:latin typeface="Times New Roman" panose="02020603050405020304" pitchFamily="18" charset="0"/>
                <a:cs typeface="Times New Roman" panose="02020603050405020304" pitchFamily="18" charset="0"/>
              </a:rPr>
              <a:t>P</a:t>
            </a:r>
            <a:r>
              <a:rPr lang="en-US" sz="2400" b="1" baseline="-25000" dirty="0" err="1">
                <a:latin typeface="Times New Roman" panose="02020603050405020304" pitchFamily="18" charset="0"/>
                <a:cs typeface="Times New Roman" panose="02020603050405020304" pitchFamily="18" charset="0"/>
              </a:rPr>
              <a:t>g</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baseline="-25000" dirty="0">
                <a:latin typeface="Times New Roman" panose="02020603050405020304" pitchFamily="18" charset="0"/>
                <a:cs typeface="Times New Roman" panose="02020603050405020304" pitchFamily="18" charset="0"/>
              </a:rPr>
              <a:t>   </a:t>
            </a:r>
          </a:p>
          <a:p>
            <a:pPr marL="342900" indent="-342900">
              <a:lnSpc>
                <a:spcPct val="10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power delivered to external load (P</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)=V. I</a:t>
            </a:r>
            <a:r>
              <a:rPr lang="en-US" sz="2400" b="1" baseline="-25000" dirty="0">
                <a:latin typeface="Times New Roman" panose="02020603050405020304" pitchFamily="18" charset="0"/>
                <a:cs typeface="Times New Roman" panose="02020603050405020304" pitchFamily="18" charset="0"/>
              </a:rPr>
              <a:t>L </a:t>
            </a:r>
          </a:p>
          <a:p>
            <a:pPr marL="342900" indent="-342900">
              <a:lnSpc>
                <a:spcPct val="100000"/>
              </a:lnSpc>
              <a:spcBef>
                <a:spcPts val="0"/>
              </a:spcBef>
              <a:buClr>
                <a:srgbClr val="C00000"/>
              </a:buClr>
              <a:buNone/>
            </a:pPr>
            <a:endParaRPr lang="en-US" sz="2400" b="1" baseline="-250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endParaRPr lang="en-US" sz="2400" b="1" baseline="-25000" dirty="0">
              <a:latin typeface="Times New Roman" panose="02020603050405020304" pitchFamily="18" charset="0"/>
              <a:cs typeface="Times New Roman" panose="02020603050405020304" pitchFamily="18" charset="0"/>
            </a:endParaRPr>
          </a:p>
          <a:p>
            <a:pPr marL="342900" indent="-342900" algn="just">
              <a:lnSpc>
                <a:spcPct val="120000"/>
              </a:lnSpc>
              <a:spcBef>
                <a:spcPts val="0"/>
              </a:spcBef>
              <a:buClr>
                <a:srgbClr val="C00000"/>
              </a:buClr>
              <a:buFont typeface="Wingdings" panose="05000000000000000000" pitchFamily="2" charset="2"/>
              <a:buChar char="Ø"/>
            </a:pPr>
            <a:r>
              <a:rPr lang="en-US" sz="2400" b="1" dirty="0">
                <a:solidFill>
                  <a:srgbClr val="C00000"/>
                </a:solidFill>
                <a:latin typeface="Times New Roman" panose="02020603050405020304" pitchFamily="18" charset="0"/>
                <a:cs typeface="Times New Roman" panose="02020603050405020304" pitchFamily="18" charset="0"/>
              </a:rPr>
              <a:t>Problem 2: </a:t>
            </a:r>
            <a:r>
              <a:rPr lang="en-US" sz="2400" b="1" dirty="0">
                <a:solidFill>
                  <a:srgbClr val="000066"/>
                </a:solidFill>
                <a:latin typeface="Times New Roman" panose="02020603050405020304" pitchFamily="18" charset="0"/>
                <a:cs typeface="Times New Roman" panose="02020603050405020304" pitchFamily="18" charset="0"/>
              </a:rPr>
              <a:t>A shunt generator delivers 450 A at 230V and the resistance of the shunt field and armature are 50 ohm and 0.03 ohm respectively. Calculate the generated </a:t>
            </a:r>
            <a:r>
              <a:rPr lang="en-US" sz="2400" b="1" dirty="0" err="1">
                <a:solidFill>
                  <a:srgbClr val="000066"/>
                </a:solidFill>
                <a:latin typeface="Times New Roman" panose="02020603050405020304" pitchFamily="18" charset="0"/>
                <a:cs typeface="Times New Roman" panose="02020603050405020304" pitchFamily="18" charset="0"/>
              </a:rPr>
              <a:t>e.m.f</a:t>
            </a:r>
            <a:r>
              <a:rPr lang="en-US" sz="2400" b="1" dirty="0">
                <a:solidFill>
                  <a:srgbClr val="000066"/>
                </a:solidFill>
                <a:latin typeface="Times New Roman" panose="02020603050405020304" pitchFamily="18" charset="0"/>
                <a:cs typeface="Times New Roman" panose="02020603050405020304" pitchFamily="18" charset="0"/>
              </a:rPr>
              <a:t>.</a:t>
            </a:r>
            <a:endParaRPr lang="en-US" sz="2400" b="1" baseline="-250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endParaRPr lang="en-US" sz="2400" b="1" baseline="-25000" dirty="0">
              <a:latin typeface="Times New Roman" panose="02020603050405020304" pitchFamily="18" charset="0"/>
              <a:cs typeface="Times New Roman" panose="02020603050405020304" pitchFamily="18" charset="0"/>
            </a:endParaRPr>
          </a:p>
          <a:p>
            <a:pPr marL="342900" indent="-342900">
              <a:lnSpc>
                <a:spcPct val="5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303993425"/>
              </p:ext>
            </p:extLst>
          </p:nvPr>
        </p:nvGraphicFramePr>
        <p:xfrm>
          <a:off x="7391400" y="228600"/>
          <a:ext cx="1238250" cy="965200"/>
        </p:xfrm>
        <a:graphic>
          <a:graphicData uri="http://schemas.openxmlformats.org/presentationml/2006/ole">
            <mc:AlternateContent xmlns:mc="http://schemas.openxmlformats.org/markup-compatibility/2006">
              <mc:Choice xmlns:v="urn:schemas-microsoft-com:vml" Requires="v">
                <p:oleObj spid="_x0000_s4097" name="Equation" r:id="rId3" imgW="583947" imgH="431613" progId="Equation.3">
                  <p:embed/>
                </p:oleObj>
              </mc:Choice>
              <mc:Fallback>
                <p:oleObj name="Equation" r:id="rId3" imgW="583947" imgH="431613"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228600"/>
                        <a:ext cx="123825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3849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22</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81000"/>
            <a:ext cx="7772400" cy="5975351"/>
          </a:xfrm>
          <a:prstGeom prst="rect">
            <a:avLst/>
          </a:prstGeom>
        </p:spPr>
      </p:pic>
    </p:spTree>
    <p:extLst>
      <p:ext uri="{BB962C8B-B14F-4D97-AF65-F5344CB8AC3E}">
        <p14:creationId xmlns:p14="http://schemas.microsoft.com/office/powerpoint/2010/main" val="3834254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23</a:t>
            </a:fld>
            <a:endParaRPr lang="en-US"/>
          </a:p>
        </p:txBody>
      </p:sp>
      <p:sp>
        <p:nvSpPr>
          <p:cNvPr id="3" name="Rectangle 2"/>
          <p:cNvSpPr/>
          <p:nvPr/>
        </p:nvSpPr>
        <p:spPr>
          <a:xfrm>
            <a:off x="762000" y="304800"/>
            <a:ext cx="7848600" cy="1631216"/>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Problem 3</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 8-pole D.C shunt generator with 778 wave-connected armature conductors and running at 500 </a:t>
            </a:r>
            <a:r>
              <a:rPr lang="en-US" sz="2000" b="1" dirty="0" err="1">
                <a:latin typeface="Times New Roman" panose="02020603050405020304" pitchFamily="18" charset="0"/>
                <a:cs typeface="Times New Roman" panose="02020603050405020304" pitchFamily="18" charset="0"/>
              </a:rPr>
              <a:t>r.p.m</a:t>
            </a:r>
            <a:r>
              <a:rPr lang="en-US" sz="2000" b="1" dirty="0">
                <a:latin typeface="Times New Roman" panose="02020603050405020304" pitchFamily="18" charset="0"/>
                <a:cs typeface="Times New Roman" panose="02020603050405020304" pitchFamily="18" charset="0"/>
              </a:rPr>
              <a:t> . supplies a load of 12.5Ω resistance at terminal voltage of 250 V. The armature resistance is 0.24Ω and the field resistance is 250Ω. Find the armature current, the induced </a:t>
            </a:r>
            <a:r>
              <a:rPr lang="en-US" sz="2000" b="1" dirty="0" err="1">
                <a:latin typeface="Times New Roman" panose="02020603050405020304" pitchFamily="18" charset="0"/>
                <a:cs typeface="Times New Roman" panose="02020603050405020304" pitchFamily="18" charset="0"/>
              </a:rPr>
              <a:t>e.m.f</a:t>
            </a:r>
            <a:r>
              <a:rPr lang="en-US" sz="2000" b="1" dirty="0">
                <a:latin typeface="Times New Roman" panose="02020603050405020304" pitchFamily="18" charset="0"/>
                <a:cs typeface="Times New Roman" panose="02020603050405020304" pitchFamily="18" charset="0"/>
              </a:rPr>
              <a:t> and the flux per pole.?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936016"/>
            <a:ext cx="7848600" cy="4428538"/>
          </a:xfrm>
          <a:prstGeom prst="rect">
            <a:avLst/>
          </a:prstGeom>
        </p:spPr>
      </p:pic>
    </p:spTree>
    <p:extLst>
      <p:ext uri="{BB962C8B-B14F-4D97-AF65-F5344CB8AC3E}">
        <p14:creationId xmlns:p14="http://schemas.microsoft.com/office/powerpoint/2010/main" val="1313366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073" y="304800"/>
            <a:ext cx="8134350" cy="6051551"/>
          </a:xfrm>
        </p:spPr>
        <p:txBody>
          <a:bodyPr>
            <a:normAutofit/>
          </a:bodyPr>
          <a:lstStyle/>
          <a:p>
            <a:pPr algn="just">
              <a:lnSpc>
                <a:spcPct val="13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3. </a:t>
            </a:r>
            <a:r>
              <a:rPr lang="en-US" sz="2400" b="1" dirty="0">
                <a:solidFill>
                  <a:srgbClr val="000066"/>
                </a:solidFill>
                <a:latin typeface="Times New Roman" panose="02020603050405020304" pitchFamily="18" charset="0"/>
                <a:cs typeface="Times New Roman" panose="02020603050405020304" pitchFamily="18" charset="0"/>
              </a:rPr>
              <a:t>Series Generator: </a:t>
            </a:r>
            <a:r>
              <a:rPr lang="en-US" sz="2400" b="1" dirty="0">
                <a:latin typeface="Times New Roman" panose="02020603050405020304" pitchFamily="18" charset="0"/>
                <a:cs typeface="Times New Roman" panose="02020603050405020304" pitchFamily="18" charset="0"/>
              </a:rPr>
              <a:t>The armature winding is connected in series with the field winding so that the field current flows through the load as well as the field winding. The field winding is a low resistance, thick wire of few turns.  </a:t>
            </a:r>
            <a:endParaRPr lang="en-US" sz="2400" b="1" dirty="0">
              <a:solidFill>
                <a:srgbClr val="000066"/>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24</a:t>
            </a:fld>
            <a:endParaRPr lang="en-US" dirty="0"/>
          </a:p>
        </p:txBody>
      </p:sp>
      <p:sp>
        <p:nvSpPr>
          <p:cNvPr id="7" name="Rectangle 6"/>
          <p:cNvSpPr/>
          <p:nvPr/>
        </p:nvSpPr>
        <p:spPr>
          <a:xfrm>
            <a:off x="228600" y="4967581"/>
            <a:ext cx="8610600" cy="1865126"/>
          </a:xfrm>
          <a:prstGeom prst="rect">
            <a:avLst/>
          </a:prstGeom>
        </p:spPr>
        <p:txBody>
          <a:bodyPr wrap="square">
            <a:spAutoFit/>
          </a:bodyPr>
          <a:lstStyle/>
          <a:p>
            <a:pPr marL="342900" indent="-342900">
              <a:lnSpc>
                <a:spcPct val="120000"/>
              </a:lnSpc>
              <a:spcBef>
                <a:spcPts val="0"/>
              </a:spcBef>
              <a:buClr>
                <a:srgbClr val="C00000"/>
              </a:buClr>
              <a:buFont typeface="Wingdings" panose="05000000000000000000" pitchFamily="2" charset="2"/>
              <a:buChar char="Ø"/>
            </a:pPr>
            <a:r>
              <a:rPr lang="en-US" sz="2400" b="1" i="0" dirty="0">
                <a:effectLst/>
                <a:latin typeface="Times New Roman" panose="02020603050405020304" pitchFamily="18" charset="0"/>
                <a:cs typeface="Times New Roman" panose="02020603050405020304" pitchFamily="18" charset="0"/>
              </a:rPr>
              <a:t>Let   </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a</a:t>
            </a:r>
            <a:r>
              <a:rPr lang="en-US" sz="2400" b="1" i="0" dirty="0">
                <a:effectLst/>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se</a:t>
            </a:r>
            <a:r>
              <a:rPr lang="en-US" sz="2400" b="1" dirty="0">
                <a:latin typeface="Times New Roman" panose="02020603050405020304" pitchFamily="18" charset="0"/>
                <a:cs typeface="Times New Roman" panose="02020603050405020304" pitchFamily="18" charset="0"/>
              </a:rPr>
              <a:t> =I</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I current in series , </a:t>
            </a:r>
            <a:r>
              <a:rPr lang="en-US" sz="2400" b="1" i="0" dirty="0">
                <a:effectLst/>
                <a:latin typeface="Times New Roman" panose="02020603050405020304" pitchFamily="18" charset="0"/>
                <a:cs typeface="Times New Roman" panose="02020603050405020304" pitchFamily="18" charset="0"/>
              </a:rPr>
              <a:t>The voltage across the load (V)= </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baseline="-25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t>
            </a:r>
            <a:r>
              <a:rPr lang="en-US" sz="2400" b="1" i="0" dirty="0">
                <a:effectLst/>
                <a:latin typeface="Times New Roman" panose="02020603050405020304" pitchFamily="18" charset="0"/>
                <a:cs typeface="Times New Roman" panose="02020603050405020304" pitchFamily="18" charset="0"/>
              </a:rPr>
              <a:t>I( </a:t>
            </a:r>
            <a:r>
              <a:rPr lang="en-US" sz="2400" b="1" dirty="0">
                <a:latin typeface="Times New Roman" panose="02020603050405020304" pitchFamily="18" charset="0"/>
                <a:cs typeface="Times New Roman" panose="02020603050405020304" pitchFamily="18" charset="0"/>
              </a:rPr>
              <a:t>R</a:t>
            </a:r>
            <a:r>
              <a:rPr lang="en-US" sz="2400" b="1" baseline="-25000" dirty="0">
                <a:latin typeface="Times New Roman" panose="02020603050405020304" pitchFamily="18" charset="0"/>
                <a:cs typeface="Times New Roman" panose="02020603050405020304" pitchFamily="18" charset="0"/>
              </a:rPr>
              <a:t>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a:t>
            </a:r>
            <a:r>
              <a:rPr lang="en-US" sz="2400" b="1" baseline="-25000" dirty="0" err="1">
                <a:latin typeface="Times New Roman" panose="02020603050405020304" pitchFamily="18" charset="0"/>
                <a:cs typeface="Times New Roman" panose="02020603050405020304" pitchFamily="18" charset="0"/>
              </a:rPr>
              <a:t>se</a:t>
            </a:r>
            <a:r>
              <a:rPr lang="en-US" sz="2400" b="1" baseline="-25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the power generated  (</a:t>
            </a:r>
            <a:r>
              <a:rPr lang="en-US" sz="2400" b="1" dirty="0" err="1">
                <a:latin typeface="Times New Roman" panose="02020603050405020304" pitchFamily="18" charset="0"/>
                <a:cs typeface="Times New Roman" panose="02020603050405020304" pitchFamily="18" charset="0"/>
              </a:rPr>
              <a:t>P</a:t>
            </a:r>
            <a:r>
              <a:rPr lang="en-US" sz="2400" b="1" baseline="-25000" dirty="0" err="1">
                <a:latin typeface="Times New Roman" panose="02020603050405020304" pitchFamily="18" charset="0"/>
                <a:cs typeface="Times New Roman" panose="02020603050405020304" pitchFamily="18" charset="0"/>
              </a:rPr>
              <a:t>g</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E</a:t>
            </a:r>
            <a:r>
              <a:rPr lang="en-US" sz="2400" b="1" baseline="-25000" dirty="0" err="1">
                <a:latin typeface="Times New Roman" panose="02020603050405020304" pitchFamily="18" charset="0"/>
                <a:cs typeface="Times New Roman" panose="02020603050405020304" pitchFamily="18" charset="0"/>
              </a:rPr>
              <a:t>g</a:t>
            </a:r>
            <a:r>
              <a:rPr lang="en-US" sz="2400" b="1" dirty="0" err="1">
                <a:latin typeface="Times New Roman" panose="02020603050405020304" pitchFamily="18" charset="0"/>
                <a:cs typeface="Times New Roman" panose="02020603050405020304" pitchFamily="18" charset="0"/>
              </a:rPr>
              <a:t>.I</a:t>
            </a:r>
            <a:r>
              <a:rPr lang="en-US" sz="2400" b="1" baseline="-2500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342900" indent="-342900">
              <a:lnSpc>
                <a:spcPct val="12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power delivered to external load (P</a:t>
            </a:r>
            <a:r>
              <a:rPr lang="en-US" sz="2400" b="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)=V.I</a:t>
            </a:r>
            <a:r>
              <a:rPr lang="en-US" sz="2400" b="1" baseline="-2500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48770"/>
            <a:ext cx="4469774" cy="2694901"/>
          </a:xfrm>
          <a:prstGeom prst="rect">
            <a:avLst/>
          </a:prstGeom>
        </p:spPr>
      </p:pic>
      <p:sp>
        <p:nvSpPr>
          <p:cNvPr id="8" name="Rectangle 7"/>
          <p:cNvSpPr/>
          <p:nvPr/>
        </p:nvSpPr>
        <p:spPr>
          <a:xfrm>
            <a:off x="4953000" y="2778279"/>
            <a:ext cx="4038600" cy="1421928"/>
          </a:xfrm>
          <a:prstGeom prst="rect">
            <a:avLst/>
          </a:prstGeom>
        </p:spPr>
        <p:txBody>
          <a:bodyPr wrap="square">
            <a:spAutoFit/>
          </a:bodyPr>
          <a:lstStyle/>
          <a:p>
            <a:pPr>
              <a:lnSpc>
                <a:spcPct val="120000"/>
              </a:lnSpc>
              <a:spcBef>
                <a:spcPts val="0"/>
              </a:spcBef>
              <a:buClr>
                <a:srgbClr val="C00000"/>
              </a:buClr>
            </a:pPr>
            <a:r>
              <a:rPr lang="en-US" sz="2400" b="1" dirty="0" err="1">
                <a:latin typeface="Times New Roman" panose="02020603050405020304" pitchFamily="18" charset="0"/>
                <a:cs typeface="Times New Roman" panose="02020603050405020304" pitchFamily="18" charset="0"/>
              </a:rPr>
              <a:t>I</a:t>
            </a:r>
            <a:r>
              <a:rPr lang="en-US" sz="2400" b="1" baseline="-25000" dirty="0" err="1">
                <a:latin typeface="Times New Roman" panose="02020603050405020304" pitchFamily="18" charset="0"/>
                <a:cs typeface="Times New Roman" panose="02020603050405020304" pitchFamily="18" charset="0"/>
              </a:rPr>
              <a:t>se</a:t>
            </a:r>
            <a:r>
              <a:rPr lang="en-US" sz="2400" b="1" dirty="0">
                <a:latin typeface="Times New Roman" panose="02020603050405020304" pitchFamily="18" charset="0"/>
                <a:cs typeface="Times New Roman" panose="02020603050405020304" pitchFamily="18" charset="0"/>
              </a:rPr>
              <a:t> = series field current, </a:t>
            </a:r>
          </a:p>
          <a:p>
            <a:pPr>
              <a:lnSpc>
                <a:spcPct val="120000"/>
              </a:lnSpc>
              <a:spcBef>
                <a:spcPts val="0"/>
              </a:spcBef>
              <a:buClr>
                <a:srgbClr val="C00000"/>
              </a:buClr>
            </a:pPr>
            <a:r>
              <a:rPr lang="en-US" sz="2400" b="1" dirty="0" err="1">
                <a:latin typeface="Times New Roman" panose="02020603050405020304" pitchFamily="18" charset="0"/>
                <a:cs typeface="Times New Roman" panose="02020603050405020304" pitchFamily="18" charset="0"/>
              </a:rPr>
              <a:t>R</a:t>
            </a:r>
            <a:r>
              <a:rPr lang="en-US" sz="2400" b="1" baseline="-25000" dirty="0" err="1">
                <a:latin typeface="Times New Roman" panose="02020603050405020304" pitchFamily="18" charset="0"/>
                <a:cs typeface="Times New Roman" panose="02020603050405020304" pitchFamily="18" charset="0"/>
              </a:rPr>
              <a:t>se</a:t>
            </a:r>
            <a:r>
              <a:rPr lang="en-US" sz="2400" b="1" dirty="0">
                <a:latin typeface="Times New Roman" panose="02020603050405020304" pitchFamily="18" charset="0"/>
                <a:cs typeface="Times New Roman" panose="02020603050405020304" pitchFamily="18" charset="0"/>
              </a:rPr>
              <a:t> = Series field resistance,</a:t>
            </a:r>
          </a:p>
          <a:p>
            <a:pPr>
              <a:lnSpc>
                <a:spcPct val="120000"/>
              </a:lnSpc>
            </a:pPr>
            <a:endParaRPr lang="en-US"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95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spcBef>
                <a:spcPts val="600"/>
              </a:spcBef>
            </a:pPr>
            <a:r>
              <a:rPr lang="en-US" sz="2400" b="1" dirty="0">
                <a:solidFill>
                  <a:srgbClr val="000066"/>
                </a:solidFill>
                <a:latin typeface="Times New Roman" pitchFamily="18" charset="0"/>
                <a:cs typeface="Times New Roman" pitchFamily="18" charset="0"/>
              </a:rPr>
              <a:t>4. Compound Wound Generator: </a:t>
            </a:r>
            <a:r>
              <a:rPr lang="en-US" sz="2200" b="1" dirty="0">
                <a:latin typeface="Times New Roman" pitchFamily="18" charset="0"/>
                <a:cs typeface="Times New Roman" pitchFamily="18" charset="0"/>
              </a:rPr>
              <a:t>This type of DC generators may be of two types- short shunt and  long-shunt compound-wound generators.</a:t>
            </a:r>
            <a:br>
              <a:rPr lang="en-US" sz="2200" b="1" dirty="0">
                <a:latin typeface="Times New Roman" pitchFamily="18" charset="0"/>
                <a:cs typeface="Times New Roman" pitchFamily="18" charset="0"/>
              </a:rPr>
            </a:br>
            <a:endParaRPr lang="en-US" sz="2200" dirty="0"/>
          </a:p>
        </p:txBody>
      </p:sp>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25</a:t>
            </a:fld>
            <a:endParaRPr lang="en-US"/>
          </a:p>
        </p:txBody>
      </p:sp>
      <p:pic>
        <p:nvPicPr>
          <p:cNvPr id="6" name="Content Placeholder 5" descr="Compound-Generator.jpg"/>
          <p:cNvPicPr>
            <a:picLocks noGrp="1" noChangeAspect="1"/>
          </p:cNvPicPr>
          <p:nvPr>
            <p:ph sz="half" idx="1"/>
          </p:nvPr>
        </p:nvPicPr>
        <p:blipFill>
          <a:blip r:embed="rId2"/>
          <a:stretch>
            <a:fillRect/>
          </a:stretch>
        </p:blipFill>
        <p:spPr>
          <a:xfrm>
            <a:off x="762000" y="1371600"/>
            <a:ext cx="7239000" cy="2590800"/>
          </a:xfrm>
          <a:prstGeom prst="rect">
            <a:avLst/>
          </a:prstGeom>
        </p:spPr>
      </p:pic>
      <p:sp>
        <p:nvSpPr>
          <p:cNvPr id="7" name="Rectangle 6"/>
          <p:cNvSpPr/>
          <p:nvPr/>
        </p:nvSpPr>
        <p:spPr>
          <a:xfrm>
            <a:off x="628650" y="4125450"/>
            <a:ext cx="7886699" cy="2123658"/>
          </a:xfrm>
          <a:prstGeom prst="rect">
            <a:avLst/>
          </a:prstGeom>
        </p:spPr>
        <p:txBody>
          <a:bodyPr wrap="square">
            <a:spAutoFit/>
          </a:bodyPr>
          <a:lstStyle/>
          <a:p>
            <a:pPr algn="just">
              <a:lnSpc>
                <a:spcPct val="110000"/>
              </a:lnSpc>
              <a:buClr>
                <a:srgbClr val="C00000"/>
              </a:buClr>
              <a:buFont typeface="Wingdings" pitchFamily="2" charset="2"/>
              <a:buChar char="Ø"/>
            </a:pPr>
            <a:r>
              <a:rPr lang="en-US" sz="2000" b="1" dirty="0">
                <a:latin typeface="Times New Roman" pitchFamily="18" charset="0"/>
                <a:cs typeface="Times New Roman" pitchFamily="18" charset="0"/>
              </a:rPr>
              <a:t>Short Shunt Compound Wound DC Generators are generators where only the shunt field winding is in parallel with the armature winding</a:t>
            </a:r>
          </a:p>
          <a:p>
            <a:pPr algn="just">
              <a:lnSpc>
                <a:spcPct val="110000"/>
              </a:lnSpc>
              <a:buClr>
                <a:srgbClr val="C00000"/>
              </a:buClr>
              <a:buFont typeface="Wingdings" pitchFamily="2" charset="2"/>
              <a:buChar char="Ø"/>
            </a:pPr>
            <a:r>
              <a:rPr lang="en-US" sz="2000" b="1" dirty="0">
                <a:latin typeface="Times New Roman" pitchFamily="18" charset="0"/>
                <a:cs typeface="Times New Roman" pitchFamily="18" charset="0"/>
              </a:rPr>
              <a:t>Long Shunt Compound Wound DC Generator are generators where the shunt field winding is in parallel with both series field and armature winding.</a:t>
            </a:r>
          </a:p>
        </p:txBody>
      </p:sp>
    </p:spTree>
    <p:extLst>
      <p:ext uri="{BB962C8B-B14F-4D97-AF65-F5344CB8AC3E}">
        <p14:creationId xmlns:p14="http://schemas.microsoft.com/office/powerpoint/2010/main" val="3860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90600" y="228600"/>
            <a:ext cx="7525740" cy="2133600"/>
          </a:xfrm>
          <a:prstGeom prst="rect">
            <a:avLst/>
          </a:prstGeom>
        </p:spPr>
      </p:pic>
      <p:pic>
        <p:nvPicPr>
          <p:cNvPr id="7" name="Content Placeholder 6"/>
          <p:cNvPicPr>
            <a:picLocks noGrp="1" noChangeAspect="1"/>
          </p:cNvPicPr>
          <p:nvPr>
            <p:ph sz="half" idx="2"/>
          </p:nvPr>
        </p:nvPicPr>
        <p:blipFill>
          <a:blip r:embed="rId3"/>
          <a:stretch>
            <a:fillRect/>
          </a:stretch>
        </p:blipFill>
        <p:spPr>
          <a:xfrm>
            <a:off x="5934074" y="3128912"/>
            <a:ext cx="1085850" cy="714375"/>
          </a:xfrm>
          <a:prstGeom prst="rect">
            <a:avLst/>
          </a:prstGeom>
        </p:spPr>
      </p:pic>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26</a:t>
            </a:fld>
            <a:endParaRPr lang="en-US"/>
          </a:p>
        </p:txBody>
      </p:sp>
      <p:sp>
        <p:nvSpPr>
          <p:cNvPr id="8" name="Rectangle 7"/>
          <p:cNvSpPr/>
          <p:nvPr/>
        </p:nvSpPr>
        <p:spPr>
          <a:xfrm>
            <a:off x="5010150" y="3775425"/>
            <a:ext cx="4133850" cy="892552"/>
          </a:xfrm>
          <a:prstGeom prst="rect">
            <a:avLst/>
          </a:prstGeom>
        </p:spPr>
        <p:txBody>
          <a:bodyPr wrap="square">
            <a:spAutoFit/>
          </a:bodyPr>
          <a:lstStyle/>
          <a:p>
            <a:pPr marL="285750" indent="-285750">
              <a:buFont typeface="Wingdings" panose="05000000000000000000" pitchFamily="2" charset="2"/>
              <a:buChar char="Ø"/>
            </a:pPr>
            <a:r>
              <a:rPr lang="en-US" sz="1600" b="1" dirty="0">
                <a:solidFill>
                  <a:srgbClr val="000000"/>
                </a:solidFill>
                <a:latin typeface="Times New Roman" panose="02020603050405020304" pitchFamily="18" charset="0"/>
                <a:cs typeface="Times New Roman" panose="02020603050405020304" pitchFamily="18" charset="0"/>
              </a:rPr>
              <a:t>Series field current is given as:</a:t>
            </a:r>
          </a:p>
          <a:p>
            <a:br>
              <a:rPr lang="en-US" dirty="0">
                <a:solidFill>
                  <a:srgbClr val="4682B4"/>
                </a:solidFill>
                <a:latin typeface="Verdana" panose="020B0604030504040204" pitchFamily="34" charset="0"/>
                <a:hlinkClick r:id="rId4"/>
              </a:rPr>
            </a:br>
            <a:endParaRPr lang="en-US" dirty="0"/>
          </a:p>
        </p:txBody>
      </p:sp>
      <p:pic>
        <p:nvPicPr>
          <p:cNvPr id="9" name="Picture 8"/>
          <p:cNvPicPr>
            <a:picLocks noChangeAspect="1"/>
          </p:cNvPicPr>
          <p:nvPr/>
        </p:nvPicPr>
        <p:blipFill>
          <a:blip r:embed="rId5"/>
          <a:stretch>
            <a:fillRect/>
          </a:stretch>
        </p:blipFill>
        <p:spPr>
          <a:xfrm>
            <a:off x="5754128" y="4234504"/>
            <a:ext cx="2019300" cy="741380"/>
          </a:xfrm>
          <a:prstGeom prst="rect">
            <a:avLst/>
          </a:prstGeom>
        </p:spPr>
      </p:pic>
      <p:pic>
        <p:nvPicPr>
          <p:cNvPr id="10" name="Picture 9"/>
          <p:cNvPicPr>
            <a:picLocks noChangeAspect="1"/>
          </p:cNvPicPr>
          <p:nvPr/>
        </p:nvPicPr>
        <p:blipFill>
          <a:blip r:embed="rId6"/>
          <a:stretch>
            <a:fillRect/>
          </a:stretch>
        </p:blipFill>
        <p:spPr>
          <a:xfrm>
            <a:off x="4960996" y="5431956"/>
            <a:ext cx="3705225" cy="591182"/>
          </a:xfrm>
          <a:prstGeom prst="rect">
            <a:avLst/>
          </a:prstGeom>
        </p:spPr>
      </p:pic>
      <p:sp>
        <p:nvSpPr>
          <p:cNvPr id="11" name="Rectangle 10"/>
          <p:cNvSpPr/>
          <p:nvPr/>
        </p:nvSpPr>
        <p:spPr>
          <a:xfrm>
            <a:off x="5054538" y="4942278"/>
            <a:ext cx="2047612" cy="338554"/>
          </a:xfrm>
          <a:prstGeom prst="rect">
            <a:avLst/>
          </a:prstGeom>
        </p:spPr>
        <p:txBody>
          <a:bodyPr wrap="none">
            <a:spAutoFit/>
          </a:bodyPr>
          <a:lstStyle/>
          <a:p>
            <a:pPr marL="285750" indent="-285750">
              <a:buFont typeface="Wingdings" panose="05000000000000000000" pitchFamily="2" charset="2"/>
              <a:buChar char="Ø"/>
            </a:pPr>
            <a:r>
              <a:rPr lang="en-US" sz="1600" b="1" dirty="0">
                <a:solidFill>
                  <a:srgbClr val="000000"/>
                </a:solidFill>
                <a:latin typeface="Times New Roman" panose="02020603050405020304" pitchFamily="18" charset="0"/>
                <a:cs typeface="Times New Roman" panose="02020603050405020304" pitchFamily="18" charset="0"/>
              </a:rPr>
              <a:t>Terminal Voltage:</a:t>
            </a:r>
          </a:p>
        </p:txBody>
      </p:sp>
      <p:sp>
        <p:nvSpPr>
          <p:cNvPr id="12" name="Rectangle 11"/>
          <p:cNvSpPr/>
          <p:nvPr/>
        </p:nvSpPr>
        <p:spPr>
          <a:xfrm>
            <a:off x="5334000" y="2672892"/>
            <a:ext cx="2216761" cy="338554"/>
          </a:xfrm>
          <a:prstGeom prst="rect">
            <a:avLst/>
          </a:prstGeom>
        </p:spPr>
        <p:txBody>
          <a:bodyPr wrap="none">
            <a:spAutoFit/>
          </a:bodyPr>
          <a:lstStyle/>
          <a:p>
            <a:pPr marL="285750" indent="-285750">
              <a:buFont typeface="Wingdings" panose="05000000000000000000" pitchFamily="2" charset="2"/>
              <a:buChar char="Ø"/>
            </a:pPr>
            <a:r>
              <a:rPr lang="en-US" sz="1600" b="1" dirty="0">
                <a:solidFill>
                  <a:srgbClr val="000000"/>
                </a:solidFill>
                <a:latin typeface="Times New Roman" panose="02020603050405020304" pitchFamily="18" charset="0"/>
                <a:cs typeface="Times New Roman" panose="02020603050405020304" pitchFamily="18" charset="0"/>
              </a:rPr>
              <a:t>Shunt field current:</a:t>
            </a:r>
          </a:p>
        </p:txBody>
      </p:sp>
      <p:sp>
        <p:nvSpPr>
          <p:cNvPr id="13" name="Content Placeholder 12"/>
          <p:cNvSpPr>
            <a:spLocks noGrp="1"/>
          </p:cNvSpPr>
          <p:nvPr>
            <p:ph sz="half" idx="1"/>
          </p:nvPr>
        </p:nvSpPr>
        <p:spPr>
          <a:xfrm>
            <a:off x="628650" y="2743200"/>
            <a:ext cx="3045514" cy="3555845"/>
          </a:xfrm>
          <a:prstGeom prst="rect">
            <a:avLst/>
          </a:prstGeom>
        </p:spPr>
        <p:txBody>
          <a:bodyPr wrap="none">
            <a:spAutoFit/>
          </a:bodyPr>
          <a:lstStyle/>
          <a:p>
            <a:r>
              <a:rPr lang="en-US" sz="1600" b="1" dirty="0">
                <a:solidFill>
                  <a:srgbClr val="000000"/>
                </a:solidFill>
                <a:latin typeface="Times New Roman" panose="02020603050405020304" pitchFamily="18" charset="0"/>
                <a:cs typeface="Times New Roman" panose="02020603050405020304" pitchFamily="18" charset="0"/>
              </a:rPr>
              <a:t>Shunt field current:</a:t>
            </a:r>
          </a:p>
          <a:p>
            <a:endParaRPr lang="en-US" sz="1600" b="1" dirty="0">
              <a:solidFill>
                <a:srgbClr val="000000"/>
              </a:solidFill>
              <a:latin typeface="Times New Roman" panose="02020603050405020304" pitchFamily="18" charset="0"/>
              <a:cs typeface="Times New Roman" panose="02020603050405020304" pitchFamily="18" charset="0"/>
            </a:endParaRPr>
          </a:p>
          <a:p>
            <a:endParaRPr lang="en-US" sz="1600" b="1" dirty="0">
              <a:solidFill>
                <a:srgbClr val="000000"/>
              </a:solidFill>
              <a:latin typeface="Times New Roman" panose="02020603050405020304" pitchFamily="18" charset="0"/>
              <a:cs typeface="Times New Roman" panose="02020603050405020304" pitchFamily="18" charset="0"/>
            </a:endParaRPr>
          </a:p>
          <a:p>
            <a:endParaRPr lang="en-US" sz="1600"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600" b="1" dirty="0">
              <a:solidFill>
                <a:srgbClr val="000000"/>
              </a:solidFill>
              <a:latin typeface="Times New Roman" panose="02020603050405020304" pitchFamily="18" charset="0"/>
              <a:cs typeface="Times New Roman" panose="02020603050405020304" pitchFamily="18" charset="0"/>
            </a:endParaRPr>
          </a:p>
          <a:p>
            <a:r>
              <a:rPr lang="en-US" sz="1600" b="1" dirty="0">
                <a:solidFill>
                  <a:srgbClr val="000000"/>
                </a:solidFill>
                <a:latin typeface="Times New Roman" panose="02020603050405020304" pitchFamily="18" charset="0"/>
                <a:cs typeface="Times New Roman" panose="02020603050405020304" pitchFamily="18" charset="0"/>
              </a:rPr>
              <a:t>Series field current is given as:</a:t>
            </a:r>
          </a:p>
          <a:p>
            <a:endParaRPr lang="en-US" sz="1600"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600" b="1" dirty="0">
              <a:solidFill>
                <a:srgbClr val="000000"/>
              </a:solidFill>
              <a:latin typeface="Times New Roman" panose="02020603050405020304" pitchFamily="18" charset="0"/>
              <a:cs typeface="Times New Roman" panose="02020603050405020304" pitchFamily="18" charset="0"/>
            </a:endParaRPr>
          </a:p>
          <a:p>
            <a:r>
              <a:rPr lang="en-US" sz="1600" b="1" dirty="0">
                <a:solidFill>
                  <a:srgbClr val="000000"/>
                </a:solidFill>
                <a:latin typeface="Times New Roman" panose="02020603050405020304" pitchFamily="18" charset="0"/>
                <a:cs typeface="Times New Roman" panose="02020603050405020304" pitchFamily="18" charset="0"/>
              </a:rPr>
              <a:t>Terminal Voltage:</a:t>
            </a:r>
          </a:p>
          <a:p>
            <a:endParaRPr lang="en-US" sz="1600" b="1" dirty="0">
              <a:solidFill>
                <a:srgbClr val="000000"/>
              </a:solidFill>
              <a:latin typeface="Times New Roman" panose="02020603050405020304" pitchFamily="18" charset="0"/>
              <a:cs typeface="Times New Roman" panose="02020603050405020304" pitchFamily="18" charset="0"/>
            </a:endParaRPr>
          </a:p>
          <a:p>
            <a:endParaRPr lang="en-US" sz="1600" b="1" dirty="0">
              <a:solidFill>
                <a:srgbClr val="000000"/>
              </a:solidFill>
              <a:latin typeface="Times New Roman" panose="02020603050405020304" pitchFamily="18" charset="0"/>
              <a:cs typeface="Times New Roman" panose="02020603050405020304" pitchFamily="18" charset="0"/>
            </a:endParaRPr>
          </a:p>
        </p:txBody>
      </p:sp>
      <p:pic>
        <p:nvPicPr>
          <p:cNvPr id="248834" name="Picture 2" descr="https://circuitglobe.com/wp-content/uploads/2015/11/compound-wound-generator-eq5jpg-compresso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667977"/>
            <a:ext cx="1339815" cy="6128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a:stretch>
            <a:fillRect/>
          </a:stretch>
        </p:blipFill>
        <p:spPr>
          <a:xfrm>
            <a:off x="696471" y="3128912"/>
            <a:ext cx="3067050" cy="1200150"/>
          </a:xfrm>
          <a:prstGeom prst="rect">
            <a:avLst/>
          </a:prstGeom>
        </p:spPr>
      </p:pic>
      <p:pic>
        <p:nvPicPr>
          <p:cNvPr id="16" name="Picture 15"/>
          <p:cNvPicPr>
            <a:picLocks noChangeAspect="1"/>
          </p:cNvPicPr>
          <p:nvPr/>
        </p:nvPicPr>
        <p:blipFill>
          <a:blip r:embed="rId9"/>
          <a:stretch>
            <a:fillRect/>
          </a:stretch>
        </p:blipFill>
        <p:spPr>
          <a:xfrm>
            <a:off x="698226" y="5629874"/>
            <a:ext cx="2390775" cy="476250"/>
          </a:xfrm>
          <a:prstGeom prst="rect">
            <a:avLst/>
          </a:prstGeom>
        </p:spPr>
      </p:pic>
    </p:spTree>
    <p:extLst>
      <p:ext uri="{BB962C8B-B14F-4D97-AF65-F5344CB8AC3E}">
        <p14:creationId xmlns:p14="http://schemas.microsoft.com/office/powerpoint/2010/main" val="2573292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27</a:t>
            </a:fld>
            <a:endParaRPr lang="en-US"/>
          </a:p>
        </p:txBody>
      </p:sp>
      <p:sp>
        <p:nvSpPr>
          <p:cNvPr id="3" name="Rectangle 2"/>
          <p:cNvSpPr/>
          <p:nvPr/>
        </p:nvSpPr>
        <p:spPr>
          <a:xfrm>
            <a:off x="533400" y="304800"/>
            <a:ext cx="7981950" cy="1938992"/>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Problem4: </a:t>
            </a:r>
            <a:r>
              <a:rPr lang="en-US" sz="2000" b="1" dirty="0">
                <a:latin typeface="Times New Roman" panose="02020603050405020304" pitchFamily="18" charset="0"/>
                <a:cs typeface="Times New Roman" panose="02020603050405020304" pitchFamily="18" charset="0"/>
              </a:rPr>
              <a:t>A 4-pole, long-shunt lap-wound compound generator delivers a load current of (50 A) at (500 V). The armature resistance is (0.03 Ω), series field resistance is (0.04 Ω) and shunt field resistance is (200 Ω). The brush drop may be taken as (1V). Determine the </a:t>
            </a:r>
            <a:r>
              <a:rPr lang="en-US" sz="2000" b="1" dirty="0" err="1">
                <a:latin typeface="Times New Roman" panose="02020603050405020304" pitchFamily="18" charset="0"/>
                <a:cs typeface="Times New Roman" panose="02020603050405020304" pitchFamily="18" charset="0"/>
              </a:rPr>
              <a:t>e.m.f</a:t>
            </a:r>
            <a:r>
              <a:rPr lang="en-US" sz="2000" b="1" dirty="0">
                <a:latin typeface="Times New Roman" panose="02020603050405020304" pitchFamily="18" charset="0"/>
                <a:cs typeface="Times New Roman" panose="02020603050405020304" pitchFamily="18" charset="0"/>
              </a:rPr>
              <a:t>. generated. Calculate also the no. of conductors if the speed is (1200 </a:t>
            </a:r>
            <a:r>
              <a:rPr lang="en-US" sz="2000" b="1" dirty="0" err="1">
                <a:latin typeface="Times New Roman" panose="02020603050405020304" pitchFamily="18" charset="0"/>
                <a:cs typeface="Times New Roman" panose="02020603050405020304" pitchFamily="18" charset="0"/>
              </a:rPr>
              <a:t>r.p.m</a:t>
            </a:r>
            <a:r>
              <a:rPr lang="en-US" sz="2000" b="1" dirty="0">
                <a:latin typeface="Times New Roman" panose="02020603050405020304" pitchFamily="18" charset="0"/>
                <a:cs typeface="Times New Roman" panose="02020603050405020304" pitchFamily="18" charset="0"/>
              </a:rPr>
              <a:t>) and flux per poles (0.02 </a:t>
            </a:r>
            <a:r>
              <a:rPr lang="en-US" sz="2000" b="1" dirty="0" err="1">
                <a:latin typeface="Times New Roman" panose="02020603050405020304" pitchFamily="18" charset="0"/>
                <a:cs typeface="Times New Roman" panose="02020603050405020304" pitchFamily="18" charset="0"/>
              </a:rPr>
              <a:t>Wb</a:t>
            </a:r>
            <a:r>
              <a:rPr lang="en-US" sz="2000" b="1" dirty="0">
                <a:latin typeface="Times New Roman" panose="02020603050405020304" pitchFamily="18" charset="0"/>
                <a:cs typeface="Times New Roman" panose="02020603050405020304" pitchFamily="18" charset="0"/>
              </a:rPr>
              <a:t>). Neglect armature reaction.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362200"/>
            <a:ext cx="7905750" cy="3994151"/>
          </a:xfrm>
          <a:prstGeom prst="rect">
            <a:avLst/>
          </a:prstGeom>
        </p:spPr>
      </p:pic>
    </p:spTree>
    <p:extLst>
      <p:ext uri="{BB962C8B-B14F-4D97-AF65-F5344CB8AC3E}">
        <p14:creationId xmlns:p14="http://schemas.microsoft.com/office/powerpoint/2010/main" val="1307208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28</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384" y="603746"/>
            <a:ext cx="7924800" cy="5715000"/>
          </a:xfrm>
          <a:prstGeom prst="rect">
            <a:avLst/>
          </a:prstGeom>
        </p:spPr>
      </p:pic>
    </p:spTree>
    <p:extLst>
      <p:ext uri="{BB962C8B-B14F-4D97-AF65-F5344CB8AC3E}">
        <p14:creationId xmlns:p14="http://schemas.microsoft.com/office/powerpoint/2010/main" val="1530732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381000"/>
                <a:ext cx="8381999" cy="6051551"/>
              </a:xfrm>
            </p:spPr>
            <p:txBody>
              <a:bodyPr>
                <a:normAutofit/>
              </a:bodyPr>
              <a:lstStyle/>
              <a:p>
                <a:pPr marL="0" indent="0" algn="just">
                  <a:lnSpc>
                    <a:spcPct val="130000"/>
                  </a:lnSpc>
                  <a:spcBef>
                    <a:spcPts val="0"/>
                  </a:spcBef>
                  <a:buClr>
                    <a:srgbClr val="C00000"/>
                  </a:buClr>
                  <a:buNone/>
                </a:pPr>
                <a:r>
                  <a:rPr lang="en-US" sz="2800" b="1" dirty="0">
                    <a:solidFill>
                      <a:srgbClr val="C00000"/>
                    </a:solidFill>
                    <a:latin typeface="Times New Roman" panose="02020603050405020304" pitchFamily="18" charset="0"/>
                    <a:cs typeface="Times New Roman" panose="02020603050405020304" pitchFamily="18" charset="0"/>
                  </a:rPr>
                  <a:t>Torque in DC Generator: </a:t>
                </a:r>
                <a:r>
                  <a:rPr lang="en-US" sz="2200" b="1" dirty="0">
                    <a:latin typeface="Times New Roman" panose="02020603050405020304" pitchFamily="18" charset="0"/>
                    <a:cs typeface="Times New Roman" panose="02020603050405020304" pitchFamily="18" charset="0"/>
                  </a:rPr>
                  <a:t> </a:t>
                </a:r>
              </a:p>
              <a:p>
                <a:pPr algn="just">
                  <a:lnSpc>
                    <a:spcPct val="13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true effective mechanical power </a:t>
                </a:r>
                <a14:m>
                  <m:oMath xmlns:m="http://schemas.openxmlformats.org/officeDocument/2006/math">
                    <m:sSub>
                      <m:sSubPr>
                        <m:ctrlPr>
                          <a:rPr lang="en-US" sz="2200" b="1" i="1" smtClean="0">
                            <a:latin typeface="Cambria Math" panose="02040503050406030204" pitchFamily="18" charset="0"/>
                            <a:cs typeface="Times New Roman" panose="02020603050405020304" pitchFamily="18" charset="0"/>
                          </a:rPr>
                        </m:ctrlPr>
                      </m:sSubPr>
                      <m:e>
                        <m:r>
                          <a:rPr lang="en-US" sz="2200" b="1" i="1" smtClean="0">
                            <a:latin typeface="Cambria Math" panose="02040503050406030204" pitchFamily="18" charset="0"/>
                            <a:cs typeface="Times New Roman" panose="02020603050405020304" pitchFamily="18" charset="0"/>
                          </a:rPr>
                          <m:t>(</m:t>
                        </m:r>
                        <m:r>
                          <a:rPr lang="en-US" sz="2200" b="1" i="1" smtClean="0">
                            <a:latin typeface="Cambria Math" panose="02040503050406030204" pitchFamily="18" charset="0"/>
                            <a:cs typeface="Times New Roman" panose="02020603050405020304" pitchFamily="18" charset="0"/>
                          </a:rPr>
                          <m:t>𝑷</m:t>
                        </m:r>
                      </m:e>
                      <m:sub>
                        <m:r>
                          <a:rPr lang="en-US" sz="2200" b="1" i="1" smtClean="0">
                            <a:latin typeface="Cambria Math" panose="02040503050406030204" pitchFamily="18" charset="0"/>
                            <a:cs typeface="Times New Roman" panose="02020603050405020304" pitchFamily="18" charset="0"/>
                          </a:rPr>
                          <m:t>𝒎</m:t>
                        </m:r>
                      </m:sub>
                    </m:sSub>
                    <m:r>
                      <a:rPr lang="en-US" sz="2200" b="1" i="1" smtClean="0">
                        <a:latin typeface="Cambria Math" panose="02040503050406030204" pitchFamily="18" charset="0"/>
                        <a:cs typeface="Times New Roman" panose="02020603050405020304" pitchFamily="18" charset="0"/>
                      </a:rPr>
                      <m:t>)</m:t>
                    </m:r>
                    <m:r>
                      <a:rPr lang="en-US" sz="2200" b="1" i="0" smtClean="0">
                        <a:latin typeface="Cambria Math" panose="02040503050406030204" pitchFamily="18" charset="0"/>
                        <a:cs typeface="Times New Roman" panose="02020603050405020304" pitchFamily="18" charset="0"/>
                      </a:rPr>
                      <m:t>,</m:t>
                    </m:r>
                  </m:oMath>
                </a14:m>
                <a:r>
                  <a:rPr lang="en-US" sz="2200" b="1" dirty="0">
                    <a:solidFill>
                      <a:schemeClr val="tx1"/>
                    </a:solidFill>
                    <a:latin typeface="Times New Roman" panose="02020603050405020304" pitchFamily="18" charset="0"/>
                    <a:cs typeface="Times New Roman" panose="02020603050405020304" pitchFamily="18" charset="0"/>
                  </a:rPr>
                  <a:t>that is required to produce the desired torque of DC machine is given by</a:t>
                </a:r>
              </a:p>
              <a:p>
                <a:pPr marL="0" indent="0" algn="ctr">
                  <a:lnSpc>
                    <a:spcPct val="130000"/>
                  </a:lnSpc>
                  <a:spcBef>
                    <a:spcPts val="0"/>
                  </a:spcBef>
                  <a:buClr>
                    <a:srgbClr val="C00000"/>
                  </a:buClr>
                  <a:buNone/>
                </a:pPr>
                <a14:m>
                  <m:oMath xmlns:m="http://schemas.openxmlformats.org/officeDocument/2006/math">
                    <m:sSub>
                      <m:sSubPr>
                        <m:ctrlPr>
                          <a:rPr lang="en-US" sz="2200" b="1" i="1" smtClean="0">
                            <a:solidFill>
                              <a:schemeClr val="tx1"/>
                            </a:solidFill>
                            <a:latin typeface="Cambria Math" panose="02040503050406030204" pitchFamily="18" charset="0"/>
                            <a:cs typeface="Times New Roman" panose="02020603050405020304" pitchFamily="18" charset="0"/>
                          </a:rPr>
                        </m:ctrlPr>
                      </m:sSubPr>
                      <m:e>
                        <m:r>
                          <a:rPr lang="en-US" sz="2200" b="1" i="1">
                            <a:solidFill>
                              <a:schemeClr val="tx1"/>
                            </a:solidFill>
                            <a:latin typeface="Cambria Math" panose="02040503050406030204" pitchFamily="18" charset="0"/>
                            <a:cs typeface="Times New Roman" panose="02020603050405020304" pitchFamily="18" charset="0"/>
                          </a:rPr>
                          <m:t>𝑷</m:t>
                        </m:r>
                      </m:e>
                      <m:sub>
                        <m:r>
                          <a:rPr lang="en-US" sz="2200" b="1" i="1">
                            <a:solidFill>
                              <a:schemeClr val="tx1"/>
                            </a:solidFill>
                            <a:latin typeface="Cambria Math" panose="02040503050406030204" pitchFamily="18" charset="0"/>
                            <a:cs typeface="Times New Roman" panose="02020603050405020304" pitchFamily="18" charset="0"/>
                          </a:rPr>
                          <m:t>𝒎</m:t>
                        </m:r>
                      </m:sub>
                    </m:sSub>
                  </m:oMath>
                </a14:m>
                <a:r>
                  <a:rPr lang="en-US" sz="2200" b="1"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200" b="1" i="1" dirty="0" smtClean="0">
                            <a:solidFill>
                              <a:schemeClr val="tx1"/>
                            </a:solidFill>
                            <a:latin typeface="Cambria Math" panose="02040503050406030204" pitchFamily="18" charset="0"/>
                            <a:cs typeface="Times New Roman" panose="02020603050405020304" pitchFamily="18" charset="0"/>
                          </a:rPr>
                        </m:ctrlPr>
                      </m:sSubPr>
                      <m:e>
                        <m:r>
                          <a:rPr lang="en-US" sz="2200" b="1" i="1" dirty="0" smtClean="0">
                            <a:solidFill>
                              <a:schemeClr val="tx1"/>
                            </a:solidFill>
                            <a:latin typeface="Cambria Math" panose="02040503050406030204" pitchFamily="18" charset="0"/>
                            <a:cs typeface="Times New Roman" panose="02020603050405020304" pitchFamily="18" charset="0"/>
                          </a:rPr>
                          <m:t>𝑬</m:t>
                        </m:r>
                      </m:e>
                      <m:sub>
                        <m:r>
                          <a:rPr lang="en-US" sz="2200" b="1" i="1" dirty="0" smtClean="0">
                            <a:solidFill>
                              <a:schemeClr val="tx1"/>
                            </a:solidFill>
                            <a:latin typeface="Cambria Math" panose="02040503050406030204" pitchFamily="18" charset="0"/>
                            <a:cs typeface="Times New Roman" panose="02020603050405020304" pitchFamily="18" charset="0"/>
                          </a:rPr>
                          <m:t>𝒈</m:t>
                        </m:r>
                      </m:sub>
                    </m:sSub>
                    <m:sSub>
                      <m:sSubPr>
                        <m:ctrlPr>
                          <a:rPr lang="en-US" sz="2200" b="1" i="1" dirty="0" smtClean="0">
                            <a:solidFill>
                              <a:schemeClr val="tx1"/>
                            </a:solidFill>
                            <a:latin typeface="Cambria Math" panose="02040503050406030204" pitchFamily="18" charset="0"/>
                            <a:cs typeface="Times New Roman" panose="02020603050405020304" pitchFamily="18" charset="0"/>
                          </a:rPr>
                        </m:ctrlPr>
                      </m:sSubPr>
                      <m:e>
                        <m:r>
                          <a:rPr lang="en-US" sz="2200" b="1" i="1" dirty="0" smtClean="0">
                            <a:solidFill>
                              <a:schemeClr val="tx1"/>
                            </a:solidFill>
                            <a:latin typeface="Cambria Math" panose="02040503050406030204" pitchFamily="18" charset="0"/>
                            <a:cs typeface="Times New Roman" panose="02020603050405020304" pitchFamily="18" charset="0"/>
                          </a:rPr>
                          <m:t>𝑰</m:t>
                        </m:r>
                      </m:e>
                      <m:sub>
                        <m:r>
                          <a:rPr lang="en-US" sz="2200" b="1" i="1" dirty="0" smtClean="0">
                            <a:solidFill>
                              <a:schemeClr val="tx1"/>
                            </a:solidFill>
                            <a:latin typeface="Cambria Math" panose="02040503050406030204" pitchFamily="18" charset="0"/>
                            <a:cs typeface="Times New Roman" panose="02020603050405020304" pitchFamily="18" charset="0"/>
                          </a:rPr>
                          <m:t>𝒂</m:t>
                        </m:r>
                      </m:sub>
                    </m:sSub>
                  </m:oMath>
                </a14:m>
                <a:r>
                  <a:rPr lang="en-US" sz="2200" b="1" dirty="0">
                    <a:solidFill>
                      <a:schemeClr val="tx1"/>
                    </a:solidFill>
                    <a:latin typeface="Times New Roman" panose="02020603050405020304" pitchFamily="18" charset="0"/>
                    <a:cs typeface="Times New Roman" panose="02020603050405020304" pitchFamily="18" charset="0"/>
                  </a:rPr>
                  <a:t>               (1)</a:t>
                </a:r>
              </a:p>
              <a:p>
                <a:pPr algn="ctr">
                  <a:lnSpc>
                    <a:spcPct val="130000"/>
                  </a:lnSpc>
                  <a:spcBef>
                    <a:spcPts val="0"/>
                  </a:spcBef>
                  <a:buClr>
                    <a:srgbClr val="C00000"/>
                  </a:buClr>
                  <a:buFont typeface="Wingdings" panose="05000000000000000000" pitchFamily="2" charset="2"/>
                  <a:buChar char="Ø"/>
                </a:pPr>
                <a:r>
                  <a:rPr lang="en-US" sz="2200" b="1" dirty="0">
                    <a:solidFill>
                      <a:schemeClr val="tx1"/>
                    </a:solidFill>
                    <a:latin typeface="Times New Roman" panose="02020603050405020304" pitchFamily="18" charset="0"/>
                    <a:cs typeface="Times New Roman" panose="02020603050405020304" pitchFamily="18" charset="0"/>
                  </a:rPr>
                  <a:t>The mechanical power </a:t>
                </a:r>
                <a14:m>
                  <m:oMath xmlns:m="http://schemas.openxmlformats.org/officeDocument/2006/math">
                    <m:sSub>
                      <m:sSubPr>
                        <m:ctrlPr>
                          <a:rPr lang="en-US" sz="2200" b="1" i="1">
                            <a:solidFill>
                              <a:schemeClr val="tx1"/>
                            </a:solidFill>
                            <a:latin typeface="Cambria Math" panose="02040503050406030204" pitchFamily="18" charset="0"/>
                            <a:cs typeface="Times New Roman" panose="02020603050405020304" pitchFamily="18" charset="0"/>
                          </a:rPr>
                        </m:ctrlPr>
                      </m:sSubPr>
                      <m:e>
                        <m:r>
                          <a:rPr lang="en-US" sz="2200" b="1" i="1">
                            <a:solidFill>
                              <a:schemeClr val="tx1"/>
                            </a:solidFill>
                            <a:latin typeface="Cambria Math" panose="02040503050406030204" pitchFamily="18" charset="0"/>
                            <a:cs typeface="Times New Roman" panose="02020603050405020304" pitchFamily="18" charset="0"/>
                          </a:rPr>
                          <m:t>(</m:t>
                        </m:r>
                        <m:r>
                          <a:rPr lang="en-US" sz="2200" b="1" i="1">
                            <a:solidFill>
                              <a:schemeClr val="tx1"/>
                            </a:solidFill>
                            <a:latin typeface="Cambria Math" panose="02040503050406030204" pitchFamily="18" charset="0"/>
                            <a:cs typeface="Times New Roman" panose="02020603050405020304" pitchFamily="18" charset="0"/>
                          </a:rPr>
                          <m:t>𝑷</m:t>
                        </m:r>
                      </m:e>
                      <m:sub>
                        <m:r>
                          <a:rPr lang="en-US" sz="2200" b="1" i="1">
                            <a:solidFill>
                              <a:schemeClr val="tx1"/>
                            </a:solidFill>
                            <a:latin typeface="Cambria Math" panose="02040503050406030204" pitchFamily="18" charset="0"/>
                            <a:cs typeface="Times New Roman" panose="02020603050405020304" pitchFamily="18" charset="0"/>
                          </a:rPr>
                          <m:t>𝒎</m:t>
                        </m:r>
                      </m:sub>
                    </m:sSub>
                    <m:r>
                      <a:rPr lang="en-US" sz="2200" b="1" i="1">
                        <a:solidFill>
                          <a:schemeClr val="tx1"/>
                        </a:solidFill>
                        <a:latin typeface="Cambria Math" panose="02040503050406030204" pitchFamily="18" charset="0"/>
                        <a:cs typeface="Times New Roman" panose="02020603050405020304" pitchFamily="18" charset="0"/>
                      </a:rPr>
                      <m:t>)</m:t>
                    </m:r>
                  </m:oMath>
                </a14:m>
                <a:r>
                  <a:rPr lang="en-US" sz="2200" b="1" dirty="0">
                    <a:solidFill>
                      <a:schemeClr val="tx1"/>
                    </a:solidFill>
                    <a:latin typeface="Times New Roman" panose="02020603050405020304" pitchFamily="18" charset="0"/>
                    <a:cs typeface="Times New Roman" panose="02020603050405020304" pitchFamily="18" charset="0"/>
                  </a:rPr>
                  <a:t> is given by shaft of the generator </a:t>
                </a:r>
                <a:r>
                  <a:rPr lang="en-US" sz="2200" b="1" dirty="0">
                    <a:latin typeface="Times New Roman" panose="02020603050405020304" pitchFamily="18" charset="0"/>
                    <a:cs typeface="Times New Roman" panose="02020603050405020304" pitchFamily="18" charset="0"/>
                  </a:rPr>
                  <a:t>is</a:t>
                </a:r>
              </a:p>
              <a:p>
                <a:pPr marL="0" indent="0" algn="ctr">
                  <a:lnSpc>
                    <a:spcPct val="130000"/>
                  </a:lnSpc>
                  <a:spcBef>
                    <a:spcPts val="0"/>
                  </a:spcBef>
                  <a:buClr>
                    <a:srgbClr val="C00000"/>
                  </a:buClr>
                  <a:buNone/>
                </a:pPr>
                <a14:m>
                  <m:oMath xmlns:m="http://schemas.openxmlformats.org/officeDocument/2006/math">
                    <m:sSub>
                      <m:sSubPr>
                        <m:ctrlPr>
                          <a:rPr lang="en-US" sz="2200" b="1" i="1">
                            <a:latin typeface="Cambria Math" panose="02040503050406030204" pitchFamily="18" charset="0"/>
                            <a:cs typeface="Times New Roman" panose="02020603050405020304" pitchFamily="18" charset="0"/>
                          </a:rPr>
                        </m:ctrlPr>
                      </m:sSubPr>
                      <m:e>
                        <m:r>
                          <a:rPr lang="en-US" sz="2200" b="1" i="1">
                            <a:latin typeface="Cambria Math" panose="02040503050406030204" pitchFamily="18" charset="0"/>
                            <a:cs typeface="Times New Roman" panose="02020603050405020304" pitchFamily="18" charset="0"/>
                          </a:rPr>
                          <m:t>𝑷</m:t>
                        </m:r>
                      </m:e>
                      <m:sub>
                        <m:r>
                          <a:rPr lang="en-US" sz="2200" b="1" i="1">
                            <a:latin typeface="Cambria Math" panose="02040503050406030204" pitchFamily="18" charset="0"/>
                            <a:cs typeface="Times New Roman" panose="02020603050405020304" pitchFamily="18" charset="0"/>
                          </a:rPr>
                          <m:t>𝒎</m:t>
                        </m:r>
                      </m:sub>
                    </m:sSub>
                  </m:oMath>
                </a14:m>
                <a:r>
                  <a:rPr lang="en-US" sz="2200" b="1"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200" b="1" i="1" dirty="0">
                            <a:latin typeface="Cambria Math" panose="02040503050406030204" pitchFamily="18" charset="0"/>
                            <a:cs typeface="Times New Roman" panose="02020603050405020304" pitchFamily="18" charset="0"/>
                          </a:rPr>
                        </m:ctrlPr>
                      </m:sSubPr>
                      <m:e>
                        <m:r>
                          <a:rPr lang="en-US" sz="2200" b="1" i="1" dirty="0" smtClean="0">
                            <a:latin typeface="Cambria Math" panose="02040503050406030204" pitchFamily="18" charset="0"/>
                            <a:cs typeface="Times New Roman" panose="02020603050405020304" pitchFamily="18" charset="0"/>
                          </a:rPr>
                          <m:t>𝑻</m:t>
                        </m:r>
                      </m:e>
                      <m:sub>
                        <m:r>
                          <a:rPr lang="en-US" sz="2200" b="1" i="1" dirty="0">
                            <a:latin typeface="Cambria Math" panose="02040503050406030204" pitchFamily="18" charset="0"/>
                            <a:cs typeface="Times New Roman" panose="02020603050405020304" pitchFamily="18" charset="0"/>
                          </a:rPr>
                          <m:t>𝒈</m:t>
                        </m:r>
                      </m:sub>
                    </m:sSub>
                  </m:oMath>
                </a14:m>
                <a:r>
                  <a:rPr lang="en-US" sz="2200" b="1" dirty="0">
                    <a:latin typeface="Times New Roman" panose="02020603050405020304" pitchFamily="18" charset="0"/>
                    <a:cs typeface="Times New Roman" panose="02020603050405020304" pitchFamily="18" charset="0"/>
                  </a:rPr>
                  <a:t>            (2)</a:t>
                </a:r>
              </a:p>
              <a:p>
                <a:pPr>
                  <a:lnSpc>
                    <a:spcPct val="13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Where         is speed in rad/minute, now equation (1) &amp; (2) we get,</a:t>
                </a:r>
              </a:p>
              <a:p>
                <a:pPr marL="0" indent="0" algn="ctr">
                  <a:lnSpc>
                    <a:spcPct val="130000"/>
                  </a:lnSpc>
                  <a:spcBef>
                    <a:spcPts val="0"/>
                  </a:spcBef>
                  <a:buClr>
                    <a:srgbClr val="C00000"/>
                  </a:buClr>
                  <a:buNone/>
                </a:pPr>
                <a14:m>
                  <m:oMath xmlns:m="http://schemas.openxmlformats.org/officeDocument/2006/math">
                    <m:sSub>
                      <m:sSubPr>
                        <m:ctrlPr>
                          <a:rPr lang="en-US" sz="2200" b="1" i="1" dirty="0">
                            <a:latin typeface="Cambria Math" panose="02040503050406030204" pitchFamily="18" charset="0"/>
                            <a:cs typeface="Times New Roman" panose="02020603050405020304" pitchFamily="18" charset="0"/>
                          </a:rPr>
                        </m:ctrlPr>
                      </m:sSubPr>
                      <m:e>
                        <m:r>
                          <a:rPr lang="en-US" sz="2200" b="1" i="1" dirty="0">
                            <a:latin typeface="Cambria Math" panose="02040503050406030204" pitchFamily="18" charset="0"/>
                            <a:cs typeface="Times New Roman" panose="02020603050405020304" pitchFamily="18" charset="0"/>
                          </a:rPr>
                          <m:t>𝑬</m:t>
                        </m:r>
                      </m:e>
                      <m:sub>
                        <m:r>
                          <a:rPr lang="en-US" sz="2200" b="1" i="1" dirty="0">
                            <a:latin typeface="Cambria Math" panose="02040503050406030204" pitchFamily="18" charset="0"/>
                            <a:cs typeface="Times New Roman" panose="02020603050405020304" pitchFamily="18" charset="0"/>
                          </a:rPr>
                          <m:t>𝒈</m:t>
                        </m:r>
                      </m:sub>
                    </m:sSub>
                    <m:sSub>
                      <m:sSubPr>
                        <m:ctrlPr>
                          <a:rPr lang="en-US" sz="2200" b="1" i="1" dirty="0">
                            <a:latin typeface="Cambria Math" panose="02040503050406030204" pitchFamily="18" charset="0"/>
                            <a:cs typeface="Times New Roman" panose="02020603050405020304" pitchFamily="18" charset="0"/>
                          </a:rPr>
                        </m:ctrlPr>
                      </m:sSubPr>
                      <m:e>
                        <m:r>
                          <a:rPr lang="en-US" sz="2200" b="1" i="1" dirty="0">
                            <a:latin typeface="Cambria Math" panose="02040503050406030204" pitchFamily="18" charset="0"/>
                            <a:cs typeface="Times New Roman" panose="02020603050405020304" pitchFamily="18" charset="0"/>
                          </a:rPr>
                          <m:t>𝑰</m:t>
                        </m:r>
                      </m:e>
                      <m:sub>
                        <m:r>
                          <a:rPr lang="en-US" sz="2200" b="1" i="1" dirty="0">
                            <a:latin typeface="Cambria Math" panose="02040503050406030204" pitchFamily="18" charset="0"/>
                            <a:cs typeface="Times New Roman" panose="02020603050405020304" pitchFamily="18" charset="0"/>
                          </a:rPr>
                          <m:t>𝒂</m:t>
                        </m:r>
                      </m:sub>
                    </m:sSub>
                  </m:oMath>
                </a14:m>
                <a:r>
                  <a:rPr lang="en-US" sz="2200" b="1"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200" b="1" i="1" dirty="0">
                            <a:latin typeface="Cambria Math" panose="02040503050406030204" pitchFamily="18" charset="0"/>
                            <a:cs typeface="Times New Roman" panose="02020603050405020304" pitchFamily="18" charset="0"/>
                          </a:rPr>
                        </m:ctrlPr>
                      </m:sSubPr>
                      <m:e>
                        <m:r>
                          <a:rPr lang="en-US" sz="2200" b="1" i="1" dirty="0">
                            <a:latin typeface="Cambria Math" panose="02040503050406030204" pitchFamily="18" charset="0"/>
                            <a:cs typeface="Times New Roman" panose="02020603050405020304" pitchFamily="18" charset="0"/>
                          </a:rPr>
                          <m:t>𝑻</m:t>
                        </m:r>
                      </m:e>
                      <m:sub>
                        <m:r>
                          <a:rPr lang="en-US" sz="2200" b="1" i="1" dirty="0">
                            <a:latin typeface="Cambria Math" panose="02040503050406030204" pitchFamily="18" charset="0"/>
                            <a:cs typeface="Times New Roman" panose="02020603050405020304" pitchFamily="18" charset="0"/>
                          </a:rPr>
                          <m:t>𝒈</m:t>
                        </m:r>
                      </m:sub>
                    </m:sSub>
                  </m:oMath>
                </a14:m>
                <a:r>
                  <a:rPr lang="en-US" sz="2200" b="1" dirty="0">
                    <a:latin typeface="Times New Roman" panose="02020603050405020304" pitchFamily="18" charset="0"/>
                    <a:cs typeface="Times New Roman" panose="02020603050405020304" pitchFamily="18" charset="0"/>
                  </a:rPr>
                  <a:t>             (3)</a:t>
                </a:r>
              </a:p>
              <a:p>
                <a:pPr marL="0" indent="0" algn="ctr">
                  <a:lnSpc>
                    <a:spcPct val="130000"/>
                  </a:lnSpc>
                  <a:spcBef>
                    <a:spcPts val="0"/>
                  </a:spcBef>
                  <a:buClr>
                    <a:srgbClr val="C00000"/>
                  </a:buClr>
                  <a:buNone/>
                </a:pPr>
                <a:endParaRPr lang="en-US" sz="2200" b="1" dirty="0">
                  <a:latin typeface="Times New Roman" panose="02020603050405020304" pitchFamily="18" charset="0"/>
                  <a:cs typeface="Times New Roman" panose="02020603050405020304" pitchFamily="18" charset="0"/>
                </a:endParaRPr>
              </a:p>
              <a:p>
                <a:pPr marL="0" indent="0">
                  <a:lnSpc>
                    <a:spcPct val="130000"/>
                  </a:lnSpc>
                  <a:spcBef>
                    <a:spcPts val="0"/>
                  </a:spcBef>
                  <a:buClr>
                    <a:srgbClr val="C00000"/>
                  </a:buClr>
                  <a:buNone/>
                </a:pPr>
                <a:r>
                  <a:rPr lang="en-US" sz="2200" b="1" dirty="0">
                    <a:latin typeface="Times New Roman" panose="02020603050405020304" pitchFamily="18" charset="0"/>
                    <a:cs typeface="Times New Roman" panose="02020603050405020304" pitchFamily="18" charset="0"/>
                  </a:rPr>
                  <a:t>Where                                     , and                            substitute in </a:t>
                </a:r>
                <a:r>
                  <a:rPr lang="en-US" sz="2200" b="1" dirty="0" err="1">
                    <a:latin typeface="Times New Roman" panose="02020603050405020304" pitchFamily="18" charset="0"/>
                    <a:cs typeface="Times New Roman" panose="02020603050405020304" pitchFamily="18" charset="0"/>
                  </a:rPr>
                  <a:t>eq</a:t>
                </a:r>
                <a:r>
                  <a:rPr lang="en-US" sz="2200" b="1" dirty="0">
                    <a:latin typeface="Times New Roman" panose="02020603050405020304" pitchFamily="18" charset="0"/>
                    <a:cs typeface="Times New Roman" panose="02020603050405020304" pitchFamily="18" charset="0"/>
                  </a:rPr>
                  <a:t> (3)  </a:t>
                </a:r>
              </a:p>
              <a:p>
                <a:pPr marL="0" indent="0" algn="ctr">
                  <a:lnSpc>
                    <a:spcPct val="130000"/>
                  </a:lnSpc>
                  <a:spcBef>
                    <a:spcPts val="0"/>
                  </a:spcBef>
                  <a:buClr>
                    <a:srgbClr val="C00000"/>
                  </a:buClr>
                  <a:buNone/>
                </a:pPr>
                <a:endParaRPr lang="en-US" sz="2200" b="1" dirty="0">
                  <a:latin typeface="Times New Roman" panose="02020603050405020304" pitchFamily="18" charset="0"/>
                  <a:cs typeface="Times New Roman" panose="02020603050405020304" pitchFamily="18" charset="0"/>
                </a:endParaRPr>
              </a:p>
              <a:p>
                <a:pPr marL="0" indent="0" algn="ctr">
                  <a:lnSpc>
                    <a:spcPct val="130000"/>
                  </a:lnSpc>
                  <a:spcBef>
                    <a:spcPts val="0"/>
                  </a:spcBef>
                  <a:buClr>
                    <a:srgbClr val="C00000"/>
                  </a:buClr>
                  <a:buNone/>
                </a:pPr>
                <a:endParaRPr lang="en-US" sz="2200" b="1" dirty="0">
                  <a:solidFill>
                    <a:srgbClr val="000066"/>
                  </a:solidFill>
                  <a:latin typeface="Times New Roman" panose="02020603050405020304" pitchFamily="18" charset="0"/>
                  <a:cs typeface="Times New Roman" panose="02020603050405020304" pitchFamily="18" charset="0"/>
                </a:endParaRPr>
              </a:p>
              <a:p>
                <a:pPr>
                  <a:lnSpc>
                    <a:spcPct val="130000"/>
                  </a:lnSpc>
                  <a:spcBef>
                    <a:spcPts val="0"/>
                  </a:spcBef>
                  <a:buClr>
                    <a:srgbClr val="C00000"/>
                  </a:buClr>
                  <a:buFont typeface="Wingdings" panose="05000000000000000000" pitchFamily="2" charset="2"/>
                  <a:buChar char="Ø"/>
                </a:pPr>
                <a:r>
                  <a:rPr lang="en-US" sz="2200" b="1" dirty="0">
                    <a:solidFill>
                      <a:srgbClr val="000066"/>
                    </a:solidFill>
                    <a:latin typeface="Times New Roman" panose="02020603050405020304" pitchFamily="18" charset="0"/>
                    <a:cs typeface="Times New Roman" panose="02020603050405020304" pitchFamily="18" charset="0"/>
                  </a:rPr>
                  <a:t>                                                                                 (4)</a:t>
                </a:r>
              </a:p>
              <a:p>
                <a:pPr>
                  <a:lnSpc>
                    <a:spcPct val="130000"/>
                  </a:lnSpc>
                  <a:spcBef>
                    <a:spcPts val="0"/>
                  </a:spcBef>
                  <a:buClr>
                    <a:srgbClr val="C00000"/>
                  </a:buClr>
                  <a:buFont typeface="Wingdings" panose="05000000000000000000" pitchFamily="2" charset="2"/>
                  <a:buChar char="Ø"/>
                </a:pPr>
                <a:endParaRPr lang="en-US" sz="22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381000"/>
                <a:ext cx="8381999" cy="6051551"/>
              </a:xfrm>
              <a:blipFill rotWithShape="0">
                <a:blip r:embed="rId3"/>
                <a:stretch>
                  <a:fillRect l="-1528" r="-1965" b="-5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56846001"/>
              </p:ext>
            </p:extLst>
          </p:nvPr>
        </p:nvGraphicFramePr>
        <p:xfrm>
          <a:off x="4288666" y="2858784"/>
          <a:ext cx="393878" cy="341616"/>
        </p:xfrm>
        <a:graphic>
          <a:graphicData uri="http://schemas.openxmlformats.org/presentationml/2006/ole">
            <mc:AlternateContent xmlns:mc="http://schemas.openxmlformats.org/markup-compatibility/2006">
              <mc:Choice xmlns:v="urn:schemas-microsoft-com:vml" Requires="v">
                <p:oleObj spid="_x0000_s5121" name="Equation" r:id="rId4" imgW="152280" imgH="139680" progId="Equation.3">
                  <p:embed/>
                </p:oleObj>
              </mc:Choice>
              <mc:Fallback>
                <p:oleObj name="Equation" r:id="rId4" imgW="152280" imgH="13968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8666" y="2858784"/>
                        <a:ext cx="393878" cy="341616"/>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19550056"/>
              </p:ext>
            </p:extLst>
          </p:nvPr>
        </p:nvGraphicFramePr>
        <p:xfrm>
          <a:off x="1447800" y="3352800"/>
          <a:ext cx="393878" cy="279400"/>
        </p:xfrm>
        <a:graphic>
          <a:graphicData uri="http://schemas.openxmlformats.org/presentationml/2006/ole">
            <mc:AlternateContent xmlns:mc="http://schemas.openxmlformats.org/markup-compatibility/2006">
              <mc:Choice xmlns:v="urn:schemas-microsoft-com:vml" Requires="v">
                <p:oleObj spid="_x0000_s5122" name="Equation" r:id="rId6" imgW="152280" imgH="139680" progId="Equation.3">
                  <p:embed/>
                </p:oleObj>
              </mc:Choice>
              <mc:Fallback>
                <p:oleObj name="Equation" r:id="rId6" imgW="152280" imgH="13968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352800"/>
                        <a:ext cx="393878"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71420848"/>
              </p:ext>
            </p:extLst>
          </p:nvPr>
        </p:nvGraphicFramePr>
        <p:xfrm>
          <a:off x="4288666" y="3810000"/>
          <a:ext cx="393878" cy="292100"/>
        </p:xfrm>
        <a:graphic>
          <a:graphicData uri="http://schemas.openxmlformats.org/presentationml/2006/ole">
            <mc:AlternateContent xmlns:mc="http://schemas.openxmlformats.org/markup-compatibility/2006">
              <mc:Choice xmlns:v="urn:schemas-microsoft-com:vml" Requires="v">
                <p:oleObj spid="_x0000_s5123" name="Equation" r:id="rId8" imgW="152280" imgH="139680" progId="Equation.3">
                  <p:embed/>
                </p:oleObj>
              </mc:Choice>
              <mc:Fallback>
                <p:oleObj name="Equation" r:id="rId8" imgW="152280" imgH="139680" progId="Equation.3">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666" y="3810000"/>
                        <a:ext cx="39387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2234004386"/>
              </p:ext>
            </p:extLst>
          </p:nvPr>
        </p:nvGraphicFramePr>
        <p:xfrm>
          <a:off x="1219200" y="4343400"/>
          <a:ext cx="2316163" cy="969001"/>
        </p:xfrm>
        <a:graphic>
          <a:graphicData uri="http://schemas.openxmlformats.org/presentationml/2006/ole">
            <mc:AlternateContent xmlns:mc="http://schemas.openxmlformats.org/markup-compatibility/2006">
              <mc:Choice xmlns:v="urn:schemas-microsoft-com:vml" Requires="v">
                <p:oleObj spid="_x0000_s5124" name="Equation" r:id="rId9" imgW="952200" imgH="431640" progId="Equation.3">
                  <p:embed/>
                </p:oleObj>
              </mc:Choice>
              <mc:Fallback>
                <p:oleObj name="Equation" r:id="rId9" imgW="952200" imgH="431640" progId="Equation.3">
                  <p:embed/>
                  <p:pic>
                    <p:nvPicPr>
                      <p:cNvPr id="1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4343400"/>
                        <a:ext cx="2316163" cy="969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841900418"/>
              </p:ext>
            </p:extLst>
          </p:nvPr>
        </p:nvGraphicFramePr>
        <p:xfrm>
          <a:off x="4622005" y="4343400"/>
          <a:ext cx="1450975" cy="882650"/>
        </p:xfrm>
        <a:graphic>
          <a:graphicData uri="http://schemas.openxmlformats.org/presentationml/2006/ole">
            <mc:AlternateContent xmlns:mc="http://schemas.openxmlformats.org/markup-compatibility/2006">
              <mc:Choice xmlns:v="urn:schemas-microsoft-com:vml" Requires="v">
                <p:oleObj spid="_x0000_s5125" name="Equation" r:id="rId11" imgW="596880" imgH="393480" progId="Equation.3">
                  <p:embed/>
                </p:oleObj>
              </mc:Choice>
              <mc:Fallback>
                <p:oleObj name="Equation" r:id="rId11" imgW="596880" imgH="393480" progId="Equation.3">
                  <p:embed/>
                  <p:pic>
                    <p:nvPicPr>
                      <p:cNvPr id="11"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2005" y="4343400"/>
                        <a:ext cx="145097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2668483642"/>
              </p:ext>
            </p:extLst>
          </p:nvPr>
        </p:nvGraphicFramePr>
        <p:xfrm>
          <a:off x="2743200" y="5553790"/>
          <a:ext cx="2254250" cy="968375"/>
        </p:xfrm>
        <a:graphic>
          <a:graphicData uri="http://schemas.openxmlformats.org/presentationml/2006/ole">
            <mc:AlternateContent xmlns:mc="http://schemas.openxmlformats.org/markup-compatibility/2006">
              <mc:Choice xmlns:v="urn:schemas-microsoft-com:vml" Requires="v">
                <p:oleObj spid="_x0000_s5126" name="Equation" r:id="rId13" imgW="927000" imgH="431640" progId="Equation.3">
                  <p:embed/>
                </p:oleObj>
              </mc:Choice>
              <mc:Fallback>
                <p:oleObj name="Equation" r:id="rId13" imgW="927000" imgH="431640" progId="Equation.3">
                  <p:embed/>
                  <p:pic>
                    <p:nvPicPr>
                      <p:cNvPr id="12"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5553790"/>
                        <a:ext cx="2254250"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9139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a:t>
            </a:fld>
            <a:endParaRPr lang="en-US"/>
          </a:p>
        </p:txBody>
      </p:sp>
      <p:sp>
        <p:nvSpPr>
          <p:cNvPr id="5" name="Content Placeholder 4"/>
          <p:cNvSpPr>
            <a:spLocks noGrp="1"/>
          </p:cNvSpPr>
          <p:nvPr>
            <p:ph idx="1"/>
          </p:nvPr>
        </p:nvSpPr>
        <p:spPr>
          <a:xfrm>
            <a:off x="457200" y="533400"/>
            <a:ext cx="8077200" cy="5410200"/>
          </a:xfrm>
        </p:spPr>
        <p:txBody>
          <a:bodyPr>
            <a:noAutofit/>
          </a:bodyPr>
          <a:lstStyle/>
          <a:p>
            <a:pPr algn="ctr">
              <a:lnSpc>
                <a:spcPct val="100000"/>
              </a:lnSpc>
              <a:spcBef>
                <a:spcPts val="0"/>
              </a:spcBef>
              <a:buClr>
                <a:srgbClr val="C00000"/>
              </a:buClr>
              <a:buNone/>
            </a:pPr>
            <a:r>
              <a:rPr lang="en-US" sz="2800" b="1" dirty="0">
                <a:solidFill>
                  <a:srgbClr val="C00000"/>
                </a:solidFill>
                <a:latin typeface="Times New Roman" pitchFamily="18" charset="0"/>
                <a:cs typeface="Times New Roman" pitchFamily="18" charset="0"/>
              </a:rPr>
              <a:t>Principle of Operation of D.C generators</a:t>
            </a:r>
          </a:p>
          <a:p>
            <a:pPr algn="ctr">
              <a:lnSpc>
                <a:spcPct val="50000"/>
              </a:lnSpc>
              <a:spcBef>
                <a:spcPts val="0"/>
              </a:spcBef>
              <a:buClr>
                <a:srgbClr val="C00000"/>
              </a:buClr>
              <a:buNone/>
            </a:pPr>
            <a:endParaRPr lang="en-US" sz="2800" b="1" dirty="0">
              <a:solidFill>
                <a:srgbClr val="C00000"/>
              </a:solidFill>
              <a:latin typeface="Times New Roman" pitchFamily="18" charset="0"/>
              <a:cs typeface="Times New Roman" pitchFamily="18" charset="0"/>
            </a:endParaRPr>
          </a:p>
          <a:p>
            <a:pPr algn="ctr">
              <a:lnSpc>
                <a:spcPct val="50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An electrical generator is a machine that converts mechanical energy into electrical energy.</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All the generators work based upon the principle of dynamically induced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This principle is nothing but the Faraday’s law of electromagnetic induction. </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Whenever a conductor cuts magnetic flux, dynamically induced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is produced in it according to Faraday's law of electromagnetic induction.</a:t>
            </a:r>
          </a:p>
          <a:p>
            <a:pPr algn="just">
              <a:lnSpc>
                <a:spcPct val="50000"/>
              </a:lnSpc>
              <a:spcBef>
                <a:spcPts val="0"/>
              </a:spcBef>
              <a:buClr>
                <a:srgbClr val="C00000"/>
              </a:buClr>
              <a:buNone/>
            </a:pPr>
            <a:r>
              <a:rPr lang="en-US" sz="2200" b="1" dirty="0">
                <a:latin typeface="Times New Roman" pitchFamily="18" charset="0"/>
                <a:cs typeface="Times New Roman" pitchFamily="18" charset="0"/>
              </a:rPr>
              <a:t> </a:t>
            </a:r>
          </a:p>
          <a:p>
            <a:pPr algn="just">
              <a:lnSpc>
                <a:spcPct val="100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change in flux associated with the conductor can exist only when there exists a relative motion between a conductor and the flux.</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p:txBody>
      </p:sp>
    </p:spTree>
    <p:extLst>
      <p:ext uri="{BB962C8B-B14F-4D97-AF65-F5344CB8AC3E}">
        <p14:creationId xmlns:p14="http://schemas.microsoft.com/office/powerpoint/2010/main" val="3096592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30</a:t>
            </a:fld>
            <a:endParaRPr lang="en-US"/>
          </a:p>
        </p:txBody>
      </p:sp>
      <p:sp>
        <p:nvSpPr>
          <p:cNvPr id="5" name="Content Placeholder 4"/>
          <p:cNvSpPr>
            <a:spLocks noGrp="1"/>
          </p:cNvSpPr>
          <p:nvPr>
            <p:ph idx="1"/>
          </p:nvPr>
        </p:nvSpPr>
        <p:spPr>
          <a:xfrm>
            <a:off x="304800" y="3048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itchFamily="18" charset="0"/>
                <a:cs typeface="Times New Roman" pitchFamily="18" charset="0"/>
              </a:rPr>
              <a:t>Power Stages in D.C Generator</a:t>
            </a:r>
            <a:endParaRPr lang="en-US" sz="3600" b="1" dirty="0">
              <a:solidFill>
                <a:srgbClr val="C00000"/>
              </a:solidFill>
              <a:latin typeface="Times New Roman" panose="02020603050405020304" pitchFamily="18" charset="0"/>
              <a:cs typeface="Times New Roman" panose="02020603050405020304" pitchFamily="18" charset="0"/>
            </a:endParaRPr>
          </a:p>
          <a:p>
            <a:pPr marL="182880" algn="just">
              <a:lnSpc>
                <a:spcPct val="125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1"/>
            <a:ext cx="7543800" cy="5029200"/>
          </a:xfrm>
          <a:prstGeom prst="rect">
            <a:avLst/>
          </a:prstGeom>
        </p:spPr>
      </p:pic>
    </p:spTree>
    <p:extLst>
      <p:ext uri="{BB962C8B-B14F-4D97-AF65-F5344CB8AC3E}">
        <p14:creationId xmlns:p14="http://schemas.microsoft.com/office/powerpoint/2010/main" val="2060562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31</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57200"/>
            <a:ext cx="7467600" cy="5899151"/>
          </a:xfrm>
          <a:prstGeom prst="rect">
            <a:avLst/>
          </a:prstGeom>
        </p:spPr>
      </p:pic>
    </p:spTree>
    <p:extLst>
      <p:ext uri="{BB962C8B-B14F-4D97-AF65-F5344CB8AC3E}">
        <p14:creationId xmlns:p14="http://schemas.microsoft.com/office/powerpoint/2010/main" val="1351785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32</a:t>
            </a:fld>
            <a:endParaRPr lang="en-US"/>
          </a:p>
        </p:txBody>
      </p:sp>
      <p:sp>
        <p:nvSpPr>
          <p:cNvPr id="5" name="Content Placeholder 4"/>
          <p:cNvSpPr>
            <a:spLocks noGrp="1"/>
          </p:cNvSpPr>
          <p:nvPr>
            <p:ph idx="1"/>
          </p:nvPr>
        </p:nvSpPr>
        <p:spPr>
          <a:xfrm>
            <a:off x="304800" y="304800"/>
            <a:ext cx="8534400" cy="5029200"/>
          </a:xfrm>
        </p:spPr>
        <p:txBody>
          <a:bodyPr>
            <a:noAutofit/>
          </a:bodyPr>
          <a:lstStyle/>
          <a:p>
            <a:pPr marL="0" indent="0" algn="ctr">
              <a:lnSpc>
                <a:spcPct val="130000"/>
              </a:lnSpc>
              <a:spcBef>
                <a:spcPts val="0"/>
              </a:spcBef>
              <a:spcAft>
                <a:spcPts val="1800"/>
              </a:spcAft>
              <a:buClr>
                <a:srgbClr val="C00000"/>
              </a:buClr>
              <a:buNone/>
            </a:pPr>
            <a:r>
              <a:rPr lang="en-US" sz="3200" b="1" dirty="0">
                <a:solidFill>
                  <a:srgbClr val="C00000"/>
                </a:solidFill>
                <a:latin typeface="Times New Roman" pitchFamily="18" charset="0"/>
                <a:cs typeface="Times New Roman" pitchFamily="18" charset="0"/>
              </a:rPr>
              <a:t>Principle of operation of D.C Motors</a:t>
            </a:r>
            <a:endParaRPr lang="en-US" sz="3600" b="1" dirty="0">
              <a:solidFill>
                <a:srgbClr val="C00000"/>
              </a:solidFill>
              <a:latin typeface="Times New Roman" panose="02020603050405020304" pitchFamily="18" charset="0"/>
              <a:cs typeface="Times New Roman" panose="02020603050405020304" pitchFamily="18" charset="0"/>
            </a:endParaRPr>
          </a:p>
          <a:p>
            <a:pPr marL="182880"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A motor is an electrical machine which converts electrical energy into mechanical energy. </a:t>
            </a:r>
          </a:p>
          <a:p>
            <a:pPr marL="182880" algn="just">
              <a:lnSpc>
                <a:spcPct val="5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182880"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principle of working of a DC motor is that "</a:t>
            </a:r>
            <a:r>
              <a:rPr lang="en-US" sz="2400" b="1" i="1" dirty="0">
                <a:latin typeface="Times New Roman" pitchFamily="18" charset="0"/>
                <a:cs typeface="Times New Roman" pitchFamily="18" charset="0"/>
              </a:rPr>
              <a:t>whenever a current carrying conductor is placed in a magnetic field, it experiences a mechanical force".</a:t>
            </a:r>
            <a:r>
              <a:rPr lang="en-US" sz="2400" b="1" dirty="0">
                <a:latin typeface="Times New Roman" pitchFamily="18" charset="0"/>
                <a:cs typeface="Times New Roman" pitchFamily="18" charset="0"/>
              </a:rPr>
              <a:t> </a:t>
            </a:r>
          </a:p>
          <a:p>
            <a:pPr marL="182880" algn="just">
              <a:lnSpc>
                <a:spcPct val="5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182880"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direction of this force is given by Fleming's left hand rule and it's magnitude is given by F = BIL. This force tending to rotate the armature.</a:t>
            </a:r>
          </a:p>
          <a:p>
            <a:pPr marL="182880" algn="just">
              <a:lnSpc>
                <a:spcPct val="125000"/>
              </a:lnSpc>
              <a:spcBef>
                <a:spcPts val="0"/>
              </a:spcBef>
              <a:buClr>
                <a:srgbClr val="C00000"/>
              </a:buClr>
              <a:buNone/>
            </a:pPr>
            <a:r>
              <a:rPr lang="en-US" sz="2400" b="1" dirty="0">
                <a:latin typeface="Times New Roman" pitchFamily="18" charset="0"/>
                <a:cs typeface="Times New Roman" pitchFamily="18" charset="0"/>
              </a:rPr>
              <a:t>Where, B = magnetic flux density, I = current and L = length of the conductor within the magnetic field.</a:t>
            </a:r>
          </a:p>
          <a:p>
            <a:pPr marL="182880" algn="just">
              <a:lnSpc>
                <a:spcPct val="125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2112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rect_Current_Electrical_Motor_Model(_DC_Motor_)_50_degree_split_ring.gif"/>
          <p:cNvPicPr>
            <a:picLocks noGrp="1" noChangeAspect="1"/>
          </p:cNvPicPr>
          <p:nvPr>
            <p:ph idx="1"/>
          </p:nvPr>
        </p:nvPicPr>
        <p:blipFill>
          <a:blip r:embed="rId2"/>
          <a:stretch>
            <a:fillRect/>
          </a:stretch>
        </p:blipFill>
        <p:spPr>
          <a:xfrm>
            <a:off x="1752600" y="228600"/>
            <a:ext cx="5334000" cy="3810000"/>
          </a:xfrm>
        </p:spPr>
      </p:pic>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33</a:t>
            </a:fld>
            <a:endParaRPr lang="en-US"/>
          </a:p>
        </p:txBody>
      </p:sp>
      <p:sp>
        <p:nvSpPr>
          <p:cNvPr id="2" name="Rectangle 1"/>
          <p:cNvSpPr/>
          <p:nvPr/>
        </p:nvSpPr>
        <p:spPr>
          <a:xfrm>
            <a:off x="228600" y="4138256"/>
            <a:ext cx="8686800" cy="2400657"/>
          </a:xfrm>
          <a:prstGeom prst="rect">
            <a:avLst/>
          </a:prstGeom>
        </p:spPr>
        <p:txBody>
          <a:bodyPr wrap="square">
            <a:spAutoFit/>
          </a:bodyPr>
          <a:lstStyle/>
          <a:p>
            <a:pPr marL="182880"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Construction ally, there are no basic difference between a DC generator and  a DC motor. In fact, a same dc machine can be used interchangeably as a generator or motor.</a:t>
            </a:r>
          </a:p>
          <a:p>
            <a:pPr marL="182880"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 DC motors also like generators shunt, series and compound generators.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34</a:t>
            </a:fld>
            <a:endParaRPr lang="en-US"/>
          </a:p>
        </p:txBody>
      </p:sp>
      <p:sp>
        <p:nvSpPr>
          <p:cNvPr id="5" name="Content Placeholder 4"/>
          <p:cNvSpPr>
            <a:spLocks noGrp="1"/>
          </p:cNvSpPr>
          <p:nvPr>
            <p:ph idx="1"/>
          </p:nvPr>
        </p:nvSpPr>
        <p:spPr>
          <a:xfrm>
            <a:off x="304800" y="228600"/>
            <a:ext cx="8305800" cy="5029200"/>
          </a:xfrm>
        </p:spPr>
        <p:txBody>
          <a:bodyPr>
            <a:noAutofit/>
          </a:bodyPr>
          <a:lstStyle/>
          <a:p>
            <a:pPr marL="0" indent="0" algn="ctr">
              <a:lnSpc>
                <a:spcPct val="130000"/>
              </a:lnSpc>
              <a:spcBef>
                <a:spcPts val="0"/>
              </a:spcBef>
              <a:spcAft>
                <a:spcPts val="1200"/>
              </a:spcAft>
              <a:buClr>
                <a:srgbClr val="C00000"/>
              </a:buClr>
              <a:buNone/>
            </a:pPr>
            <a:r>
              <a:rPr lang="en-US" sz="2800" b="1" dirty="0">
                <a:solidFill>
                  <a:srgbClr val="C00000"/>
                </a:solidFill>
                <a:latin typeface="Times New Roman" panose="02020603050405020304" pitchFamily="18" charset="0"/>
                <a:cs typeface="Times New Roman" panose="02020603050405020304" pitchFamily="18" charset="0"/>
              </a:rPr>
              <a:t>Back EMF Equations of a Motor</a:t>
            </a:r>
          </a:p>
          <a:p>
            <a:pPr algn="just">
              <a:lnSpc>
                <a:spcPct val="125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When the armature of a DC motor rotates under the influence of the driving torque, the armature conductors move through the magnetic field and hence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is induced in them as in a generator (Flemings right hand rule). </a:t>
            </a:r>
          </a:p>
          <a:p>
            <a:pPr algn="just">
              <a:lnSpc>
                <a:spcPct val="125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The induced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acts in opposite direction to the applied voltage  V (Lenz’s law) and is known as </a:t>
            </a:r>
            <a:r>
              <a:rPr lang="en-US" sz="2400" b="1" i="1" dirty="0">
                <a:latin typeface="Times New Roman" panose="02020603050405020304" pitchFamily="18" charset="0"/>
                <a:cs typeface="Times New Roman" panose="02020603050405020304" pitchFamily="18" charset="0"/>
              </a:rPr>
              <a:t>Back EMF or Counter EMF (</a:t>
            </a:r>
            <a:r>
              <a:rPr lang="en-US" sz="2400" b="1" i="1" dirty="0" err="1">
                <a:latin typeface="Times New Roman" panose="02020603050405020304" pitchFamily="18" charset="0"/>
                <a:cs typeface="Times New Roman" panose="02020603050405020304" pitchFamily="18" charset="0"/>
              </a:rPr>
              <a:t>Eb</a:t>
            </a:r>
            <a:r>
              <a:rPr lang="en-US" sz="2400" b="1" i="1" dirty="0">
                <a:latin typeface="Times New Roman" panose="02020603050405020304" pitchFamily="18" charset="0"/>
                <a:cs typeface="Times New Roman" panose="02020603050405020304" pitchFamily="18" charset="0"/>
              </a:rPr>
              <a:t>). </a:t>
            </a:r>
          </a:p>
          <a:p>
            <a:pPr algn="just">
              <a:lnSpc>
                <a:spcPct val="125000"/>
              </a:lnSpc>
              <a:spcBef>
                <a:spcPts val="0"/>
              </a:spcBef>
              <a:buClr>
                <a:srgbClr val="C00000"/>
              </a:buClr>
              <a:buFont typeface="Wingdings" pitchFamily="2" charset="2"/>
              <a:buChar char="Ø"/>
            </a:pPr>
            <a:endParaRPr lang="en-US" sz="2400" b="1" i="1" dirty="0">
              <a:latin typeface="Times New Roman" panose="02020603050405020304" pitchFamily="18" charset="0"/>
              <a:cs typeface="Times New Roman" panose="02020603050405020304" pitchFamily="18" charset="0"/>
            </a:endParaRPr>
          </a:p>
          <a:p>
            <a:pPr algn="just">
              <a:lnSpc>
                <a:spcPct val="125000"/>
              </a:lnSpc>
              <a:spcBef>
                <a:spcPts val="0"/>
              </a:spcBef>
              <a:buClr>
                <a:srgbClr val="C00000"/>
              </a:buClr>
              <a:buFont typeface="Wingdings" pitchFamily="2" charset="2"/>
              <a:buChar char="Ø"/>
            </a:pPr>
            <a:endParaRPr lang="en-US" sz="2400" b="1" i="1" dirty="0">
              <a:latin typeface="Times New Roman" panose="02020603050405020304" pitchFamily="18" charset="0"/>
              <a:cs typeface="Times New Roman" panose="02020603050405020304" pitchFamily="18" charset="0"/>
            </a:endParaRPr>
          </a:p>
          <a:p>
            <a:pPr marL="0" indent="0" algn="just">
              <a:lnSpc>
                <a:spcPct val="125000"/>
              </a:lnSpc>
              <a:spcBef>
                <a:spcPts val="0"/>
              </a:spcBef>
              <a:buClr>
                <a:srgbClr val="C00000"/>
              </a:buClr>
              <a:buNone/>
            </a:pPr>
            <a:endParaRPr lang="en-US" sz="2400" b="1" i="1" dirty="0">
              <a:latin typeface="Times New Roman" panose="02020603050405020304" pitchFamily="18" charset="0"/>
              <a:cs typeface="Times New Roman" panose="02020603050405020304" pitchFamily="18" charset="0"/>
            </a:endParaRPr>
          </a:p>
          <a:p>
            <a:pPr algn="just">
              <a:lnSpc>
                <a:spcPct val="125000"/>
              </a:lnSpc>
              <a:spcBef>
                <a:spcPts val="120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The back </a:t>
            </a:r>
            <a:r>
              <a:rPr lang="en-US" sz="2400" b="1" dirty="0" err="1">
                <a:latin typeface="Times New Roman" panose="02020603050405020304" pitchFamily="18" charset="0"/>
                <a:cs typeface="Times New Roman" panose="02020603050405020304" pitchFamily="18" charset="0"/>
              </a:rPr>
              <a:t>emf</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Eb</a:t>
            </a:r>
            <a:r>
              <a:rPr lang="en-US" sz="2400" b="1" dirty="0">
                <a:latin typeface="Times New Roman" panose="02020603050405020304" pitchFamily="18" charset="0"/>
                <a:cs typeface="Times New Roman" panose="02020603050405020304" pitchFamily="18" charset="0"/>
              </a:rPr>
              <a:t>) is always less than the applied voltage V.</a:t>
            </a:r>
          </a:p>
        </p:txBody>
      </p:sp>
      <p:graphicFrame>
        <p:nvGraphicFramePr>
          <p:cNvPr id="6" name="Object 4"/>
          <p:cNvGraphicFramePr>
            <a:graphicFrameLocks noChangeAspect="1"/>
          </p:cNvGraphicFramePr>
          <p:nvPr>
            <p:extLst>
              <p:ext uri="{D42A27DB-BD31-4B8C-83A1-F6EECF244321}">
                <p14:modId xmlns:p14="http://schemas.microsoft.com/office/powerpoint/2010/main" val="4070853880"/>
              </p:ext>
            </p:extLst>
          </p:nvPr>
        </p:nvGraphicFramePr>
        <p:xfrm>
          <a:off x="2133600" y="4343400"/>
          <a:ext cx="4998428" cy="1003300"/>
        </p:xfrm>
        <a:graphic>
          <a:graphicData uri="http://schemas.openxmlformats.org/presentationml/2006/ole">
            <mc:AlternateContent xmlns:mc="http://schemas.openxmlformats.org/markup-compatibility/2006">
              <mc:Choice xmlns:v="urn:schemas-microsoft-com:vml" Requires="v">
                <p:oleObj spid="_x0000_s6145" name="Equation" r:id="rId3" imgW="1993900" imgH="431800" progId="Equation.3">
                  <p:embed/>
                </p:oleObj>
              </mc:Choice>
              <mc:Fallback>
                <p:oleObj name="Equation" r:id="rId3" imgW="1993900" imgH="4318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343400"/>
                        <a:ext cx="4998428"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0550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35</a:t>
            </a:fld>
            <a:endParaRPr lang="en-US"/>
          </a:p>
        </p:txBody>
      </p:sp>
      <p:sp>
        <p:nvSpPr>
          <p:cNvPr id="5" name="Content Placeholder 4"/>
          <p:cNvSpPr>
            <a:spLocks noGrp="1"/>
          </p:cNvSpPr>
          <p:nvPr>
            <p:ph idx="1"/>
          </p:nvPr>
        </p:nvSpPr>
        <p:spPr>
          <a:xfrm>
            <a:off x="304800" y="2286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Types of DC Motors</a:t>
            </a:r>
          </a:p>
          <a:p>
            <a:pPr algn="just">
              <a:lnSpc>
                <a:spcPct val="125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Motors are also usually classified according to the way in which their fields are excited.</a:t>
            </a:r>
          </a:p>
          <a:p>
            <a:pPr marL="0" indent="0" algn="just">
              <a:lnSpc>
                <a:spcPct val="125000"/>
              </a:lnSpc>
              <a:spcBef>
                <a:spcPts val="0"/>
              </a:spcBef>
              <a:buClr>
                <a:srgbClr val="C00000"/>
              </a:buClr>
              <a:buNone/>
            </a:pPr>
            <a:endParaRPr lang="en-US" sz="2800" b="1"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964"/>
            <a:ext cx="7924800" cy="4313236"/>
          </a:xfrm>
          <a:prstGeom prst="rect">
            <a:avLst/>
          </a:prstGeom>
        </p:spPr>
      </p:pic>
    </p:spTree>
    <p:extLst>
      <p:ext uri="{BB962C8B-B14F-4D97-AF65-F5344CB8AC3E}">
        <p14:creationId xmlns:p14="http://schemas.microsoft.com/office/powerpoint/2010/main" val="167532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600" y="152400"/>
            <a:ext cx="8686799" cy="6051551"/>
          </a:xfrm>
        </p:spPr>
        <p:txBody>
          <a:bodyPr>
            <a:normAutofit/>
          </a:bodyPr>
          <a:lstStyle/>
          <a:p>
            <a:pPr marL="0" indent="0" algn="ctr">
              <a:lnSpc>
                <a:spcPct val="130000"/>
              </a:lnSpc>
              <a:spcBef>
                <a:spcPts val="0"/>
              </a:spcBef>
              <a:buClr>
                <a:srgbClr val="C00000"/>
              </a:buClr>
              <a:buNone/>
            </a:pPr>
            <a:r>
              <a:rPr lang="en-US" sz="3200" b="1" dirty="0">
                <a:solidFill>
                  <a:srgbClr val="000066"/>
                </a:solidFill>
                <a:latin typeface="Times New Roman" panose="02020603050405020304" pitchFamily="18" charset="0"/>
                <a:cs typeface="Times New Roman" panose="02020603050405020304" pitchFamily="18" charset="0"/>
              </a:rPr>
              <a:t>DC Shunt Motor</a:t>
            </a:r>
          </a:p>
          <a:p>
            <a:pPr algn="just">
              <a:lnSpc>
                <a:spcPct val="130000"/>
              </a:lnSpc>
              <a:spcBef>
                <a:spcPts val="0"/>
              </a:spcBef>
              <a:buClr>
                <a:srgbClr val="C00000"/>
              </a:buCl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field winding is connected in parallel with the armature winding so that the terminal voltage of the motor is applied across it. </a:t>
            </a:r>
          </a:p>
          <a:p>
            <a:pPr algn="just">
              <a:lnSpc>
                <a:spcPct val="13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89351"/>
            <a:ext cx="6400801" cy="3890800"/>
          </a:xfrm>
          <a:prstGeom prst="rect">
            <a:avLst/>
          </a:prstGeom>
        </p:spPr>
      </p:pic>
    </p:spTree>
    <p:extLst>
      <p:ext uri="{BB962C8B-B14F-4D97-AF65-F5344CB8AC3E}">
        <p14:creationId xmlns:p14="http://schemas.microsoft.com/office/powerpoint/2010/main" val="1926680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37</a:t>
            </a:fld>
            <a:endParaRPr lang="en-US"/>
          </a:p>
        </p:txBody>
      </p:sp>
      <p:sp>
        <p:nvSpPr>
          <p:cNvPr id="5" name="Content Placeholder 4"/>
          <p:cNvSpPr>
            <a:spLocks noGrp="1"/>
          </p:cNvSpPr>
          <p:nvPr>
            <p:ph idx="1"/>
          </p:nvPr>
        </p:nvSpPr>
        <p:spPr>
          <a:xfrm>
            <a:off x="457200" y="314670"/>
            <a:ext cx="8382000" cy="4985980"/>
          </a:xfrm>
          <a:prstGeom prst="rect">
            <a:avLst/>
          </a:prstGeom>
        </p:spPr>
        <p:txBody>
          <a:bodyPr wrap="square">
            <a:spAutoFit/>
          </a:bodyPr>
          <a:lstStyle/>
          <a:p>
            <a:pPr marL="342900" indent="-342900">
              <a:lnSpc>
                <a:spcPct val="10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total current</a:t>
            </a:r>
            <a:r>
              <a:rPr lang="en-US" sz="2200" b="1" i="0" dirty="0">
                <a:effectLst/>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I</a:t>
            </a:r>
            <a:r>
              <a:rPr lang="en-US" sz="2200" b="1" baseline="-25000" dirty="0">
                <a:latin typeface="Times New Roman" panose="02020603050405020304" pitchFamily="18" charset="0"/>
                <a:cs typeface="Times New Roman" panose="02020603050405020304" pitchFamily="18" charset="0"/>
              </a:rPr>
              <a:t> </a:t>
            </a:r>
            <a:r>
              <a:rPr lang="en-US" sz="2200" b="1" i="0" dirty="0">
                <a:effectLst/>
                <a:latin typeface="Times New Roman" panose="02020603050405020304" pitchFamily="18" charset="0"/>
                <a:cs typeface="Times New Roman" panose="02020603050405020304" pitchFamily="18" charset="0"/>
              </a:rPr>
              <a:t>=</a:t>
            </a:r>
            <a:r>
              <a:rPr lang="en-US" sz="2200" b="1" dirty="0" err="1">
                <a:latin typeface="Times New Roman" panose="02020603050405020304" pitchFamily="18" charset="0"/>
                <a:cs typeface="Times New Roman" panose="02020603050405020304" pitchFamily="18" charset="0"/>
              </a:rPr>
              <a:t>I</a:t>
            </a:r>
            <a:r>
              <a:rPr lang="en-US" sz="2200" b="1" baseline="-25000" dirty="0" err="1">
                <a:latin typeface="Times New Roman" panose="02020603050405020304" pitchFamily="18" charset="0"/>
                <a:cs typeface="Times New Roman" panose="02020603050405020304" pitchFamily="18" charset="0"/>
              </a:rPr>
              <a:t>sh</a:t>
            </a:r>
            <a:r>
              <a:rPr lang="en-US" sz="2200" b="1" dirty="0">
                <a:latin typeface="Times New Roman" panose="02020603050405020304" pitchFamily="18" charset="0"/>
                <a:cs typeface="Times New Roman" panose="02020603050405020304" pitchFamily="18" charset="0"/>
              </a:rPr>
              <a:t> + </a:t>
            </a:r>
            <a:r>
              <a:rPr lang="en-US" sz="2200" b="1" dirty="0" err="1">
                <a:latin typeface="Times New Roman" panose="02020603050405020304" pitchFamily="18" charset="0"/>
                <a:cs typeface="Times New Roman" panose="02020603050405020304" pitchFamily="18" charset="0"/>
              </a:rPr>
              <a:t>I</a:t>
            </a:r>
            <a:r>
              <a:rPr lang="en-US" sz="2200" b="1" baseline="-25000" dirty="0" err="1">
                <a:latin typeface="Times New Roman" panose="02020603050405020304" pitchFamily="18" charset="0"/>
                <a:cs typeface="Times New Roman" panose="02020603050405020304" pitchFamily="18" charset="0"/>
              </a:rPr>
              <a:t>a</a:t>
            </a:r>
            <a:r>
              <a:rPr lang="en-US" sz="2200" b="1" dirty="0">
                <a:latin typeface="Times New Roman" panose="02020603050405020304" pitchFamily="18" charset="0"/>
                <a:cs typeface="Times New Roman" panose="02020603050405020304" pitchFamily="18" charset="0"/>
              </a:rPr>
              <a:t> </a:t>
            </a: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Shunt field current is equal to </a:t>
            </a: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Armature current is equal to </a:t>
            </a: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 </a:t>
            </a:r>
            <a:r>
              <a:rPr lang="en-US" sz="2200" b="1" i="0" dirty="0">
                <a:effectLst/>
                <a:latin typeface="Times New Roman" panose="02020603050405020304" pitchFamily="18" charset="0"/>
                <a:cs typeface="Times New Roman" panose="02020603050405020304" pitchFamily="18" charset="0"/>
              </a:rPr>
              <a:t>The voltage across the </a:t>
            </a:r>
            <a:r>
              <a:rPr lang="en-US" sz="2200" b="1" dirty="0">
                <a:latin typeface="Times New Roman" panose="02020603050405020304" pitchFamily="18" charset="0"/>
                <a:cs typeface="Times New Roman" panose="02020603050405020304" pitchFamily="18" charset="0"/>
              </a:rPr>
              <a:t>armature</a:t>
            </a:r>
            <a:r>
              <a:rPr lang="en-US" sz="2200" b="1" i="0" dirty="0">
                <a:effectLst/>
                <a:latin typeface="Times New Roman" panose="02020603050405020304" pitchFamily="18" charset="0"/>
                <a:cs typeface="Times New Roman" panose="02020603050405020304" pitchFamily="18" charset="0"/>
              </a:rPr>
              <a:t> (V)= </a:t>
            </a:r>
            <a:r>
              <a:rPr lang="en-US" sz="2200" b="1" dirty="0" err="1">
                <a:latin typeface="Times New Roman" panose="02020603050405020304" pitchFamily="18" charset="0"/>
                <a:cs typeface="Times New Roman" panose="02020603050405020304" pitchFamily="18" charset="0"/>
              </a:rPr>
              <a:t>E</a:t>
            </a:r>
            <a:r>
              <a:rPr lang="en-US" sz="2200" b="1" baseline="-25000" dirty="0" err="1">
                <a:latin typeface="Times New Roman" panose="02020603050405020304" pitchFamily="18" charset="0"/>
                <a:cs typeface="Times New Roman" panose="02020603050405020304" pitchFamily="18" charset="0"/>
              </a:rPr>
              <a:t>b</a:t>
            </a:r>
            <a:r>
              <a:rPr lang="en-US" sz="2200" b="1" baseline="-250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t>
            </a:r>
            <a:r>
              <a:rPr lang="en-US" sz="2200" b="1" i="0" dirty="0">
                <a:effectLst/>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I</a:t>
            </a:r>
            <a:r>
              <a:rPr lang="en-US" sz="2200" b="1" baseline="-25000" dirty="0" err="1">
                <a:latin typeface="Times New Roman" panose="02020603050405020304" pitchFamily="18" charset="0"/>
                <a:cs typeface="Times New Roman" panose="02020603050405020304" pitchFamily="18" charset="0"/>
              </a:rPr>
              <a:t>a</a:t>
            </a:r>
            <a:r>
              <a:rPr lang="en-US" sz="2200" b="1" dirty="0" err="1">
                <a:latin typeface="Times New Roman" panose="02020603050405020304" pitchFamily="18" charset="0"/>
                <a:cs typeface="Times New Roman" panose="02020603050405020304" pitchFamily="18" charset="0"/>
              </a:rPr>
              <a:t>R</a:t>
            </a:r>
            <a:r>
              <a:rPr lang="en-US" sz="2200" b="1" baseline="-25000" dirty="0" err="1">
                <a:latin typeface="Times New Roman" panose="02020603050405020304" pitchFamily="18" charset="0"/>
                <a:cs typeface="Times New Roman" panose="02020603050405020304" pitchFamily="18" charset="0"/>
              </a:rPr>
              <a:t>a</a:t>
            </a:r>
            <a:r>
              <a:rPr lang="en-US" sz="2200" b="1" dirty="0">
                <a:latin typeface="Times New Roman" panose="02020603050405020304" pitchFamily="18" charset="0"/>
                <a:cs typeface="Times New Roman" panose="02020603050405020304" pitchFamily="18" charset="0"/>
              </a:rPr>
              <a:t>  </a:t>
            </a:r>
          </a:p>
          <a:p>
            <a:pPr marL="342900" indent="-342900">
              <a:lnSpc>
                <a:spcPct val="100000"/>
              </a:lnSpc>
              <a:spcBef>
                <a:spcPts val="0"/>
              </a:spcBef>
              <a:buClr>
                <a:srgbClr val="C00000"/>
              </a:buClr>
              <a:buFont typeface="Wingdings" panose="05000000000000000000" pitchFamily="2" charset="2"/>
              <a:buChar char="Ø"/>
            </a:pPr>
            <a:endParaRPr lang="en-US" sz="22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power required to overcome the opposition is (</a:t>
            </a:r>
            <a:r>
              <a:rPr lang="en-US" sz="2200" b="1" dirty="0" err="1">
                <a:latin typeface="Times New Roman" panose="02020603050405020304" pitchFamily="18" charset="0"/>
                <a:cs typeface="Times New Roman" panose="02020603050405020304" pitchFamily="18" charset="0"/>
              </a:rPr>
              <a:t>P</a:t>
            </a:r>
            <a:r>
              <a:rPr lang="en-US" sz="2200" b="1" baseline="-25000" dirty="0" err="1">
                <a:latin typeface="Times New Roman" panose="02020603050405020304" pitchFamily="18" charset="0"/>
                <a:cs typeface="Times New Roman" panose="02020603050405020304" pitchFamily="18" charset="0"/>
              </a:rPr>
              <a:t>d</a:t>
            </a:r>
            <a:r>
              <a:rPr lang="en-US" sz="2200" b="1" dirty="0">
                <a:latin typeface="Times New Roman" panose="02020603050405020304" pitchFamily="18" charset="0"/>
                <a:cs typeface="Times New Roman" panose="02020603050405020304" pitchFamily="18" charset="0"/>
              </a:rPr>
              <a:t>)=</a:t>
            </a:r>
            <a:r>
              <a:rPr lang="en-US" sz="2200" b="1" dirty="0" err="1">
                <a:latin typeface="Times New Roman" panose="02020603050405020304" pitchFamily="18" charset="0"/>
                <a:cs typeface="Times New Roman" panose="02020603050405020304" pitchFamily="18" charset="0"/>
              </a:rPr>
              <a:t>E</a:t>
            </a:r>
            <a:r>
              <a:rPr lang="en-US" sz="2200" b="1" baseline="-25000" dirty="0" err="1">
                <a:latin typeface="Times New Roman" panose="02020603050405020304" pitchFamily="18" charset="0"/>
                <a:cs typeface="Times New Roman" panose="02020603050405020304" pitchFamily="18" charset="0"/>
              </a:rPr>
              <a:t>b</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I</a:t>
            </a:r>
            <a:r>
              <a:rPr lang="en-US" sz="2200" b="1" baseline="-25000" dirty="0" err="1">
                <a:latin typeface="Times New Roman" panose="02020603050405020304" pitchFamily="18" charset="0"/>
                <a:cs typeface="Times New Roman" panose="02020603050405020304" pitchFamily="18" charset="0"/>
              </a:rPr>
              <a:t>a</a:t>
            </a:r>
            <a:r>
              <a:rPr lang="en-US" sz="2200" b="1" baseline="-25000" dirty="0">
                <a:latin typeface="Times New Roman" panose="02020603050405020304" pitchFamily="18" charset="0"/>
                <a:cs typeface="Times New Roman" panose="02020603050405020304" pitchFamily="18" charset="0"/>
              </a:rPr>
              <a:t> </a:t>
            </a:r>
          </a:p>
          <a:p>
            <a:pPr marL="342900" indent="-342900">
              <a:lnSpc>
                <a:spcPct val="100000"/>
              </a:lnSpc>
              <a:spcBef>
                <a:spcPts val="0"/>
              </a:spcBef>
              <a:buClr>
                <a:srgbClr val="C00000"/>
              </a:buClr>
              <a:buFont typeface="Wingdings" panose="05000000000000000000" pitchFamily="2" charset="2"/>
              <a:buChar char="Ø"/>
            </a:pPr>
            <a:endParaRPr lang="en-US" sz="2400" b="1" baseline="-250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None/>
            </a:pPr>
            <a:endParaRPr lang="en-US" sz="2400" b="1" baseline="-250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Clr>
                <a:srgbClr val="C00000"/>
              </a:buClr>
              <a:buNone/>
            </a:pPr>
            <a:r>
              <a:rPr lang="en-US" sz="2400" b="1" baseline="-25000" dirty="0">
                <a:latin typeface="Times New Roman" panose="02020603050405020304" pitchFamily="18" charset="0"/>
                <a:cs typeface="Times New Roman" panose="02020603050405020304" pitchFamily="18" charset="0"/>
              </a:rPr>
              <a:t>  </a:t>
            </a:r>
          </a:p>
          <a:p>
            <a:pPr marL="0" indent="0">
              <a:lnSpc>
                <a:spcPct val="100000"/>
              </a:lnSpc>
              <a:spcBef>
                <a:spcPts val="0"/>
              </a:spcBef>
              <a:buClr>
                <a:srgbClr val="C00000"/>
              </a:buClr>
              <a:buNone/>
            </a:pPr>
            <a:endParaRPr lang="en-US" sz="2400" b="1" baseline="-25000" dirty="0">
              <a:latin typeface="Times New Roman" panose="02020603050405020304" pitchFamily="18" charset="0"/>
              <a:cs typeface="Times New Roman" panose="02020603050405020304" pitchFamily="18" charset="0"/>
            </a:endParaRPr>
          </a:p>
          <a:p>
            <a:pPr marL="342900" indent="-342900">
              <a:lnSpc>
                <a:spcPct val="50000"/>
              </a:lnSpc>
              <a:spcBef>
                <a:spcPts val="0"/>
              </a:spcBef>
              <a:buClr>
                <a:srgbClr val="C00000"/>
              </a:buCl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355844573"/>
              </p:ext>
            </p:extLst>
          </p:nvPr>
        </p:nvGraphicFramePr>
        <p:xfrm>
          <a:off x="4648200" y="762000"/>
          <a:ext cx="1238250" cy="838200"/>
        </p:xfrm>
        <a:graphic>
          <a:graphicData uri="http://schemas.openxmlformats.org/presentationml/2006/ole">
            <mc:AlternateContent xmlns:mc="http://schemas.openxmlformats.org/markup-compatibility/2006">
              <mc:Choice xmlns:v="urn:schemas-microsoft-com:vml" Requires="v">
                <p:oleObj spid="_x0000_s7169" name="Equation" r:id="rId3" imgW="583947" imgH="431613" progId="Equation.3">
                  <p:embed/>
                </p:oleObj>
              </mc:Choice>
              <mc:Fallback>
                <p:oleObj name="Equation" r:id="rId3" imgW="583947" imgH="431613"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762000"/>
                        <a:ext cx="12382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01731492"/>
              </p:ext>
            </p:extLst>
          </p:nvPr>
        </p:nvGraphicFramePr>
        <p:xfrm>
          <a:off x="4724400" y="1828800"/>
          <a:ext cx="990600" cy="762000"/>
        </p:xfrm>
        <a:graphic>
          <a:graphicData uri="http://schemas.openxmlformats.org/presentationml/2006/ole">
            <mc:AlternateContent xmlns:mc="http://schemas.openxmlformats.org/markup-compatibility/2006">
              <mc:Choice xmlns:v="urn:schemas-microsoft-com:vml" Requires="v">
                <p:oleObj spid="_x0000_s7170" name="Equation" r:id="rId5" imgW="520474" imgH="431613" progId="Equation.3">
                  <p:embed/>
                </p:oleObj>
              </mc:Choice>
              <mc:Fallback>
                <p:oleObj name="Equation" r:id="rId5" imgW="520474" imgH="431613"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828800"/>
                        <a:ext cx="990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33400" y="4724400"/>
            <a:ext cx="4572000" cy="430887"/>
          </a:xfrm>
          <a:prstGeom prst="rect">
            <a:avLst/>
          </a:prstGeom>
          <a:noFill/>
        </p:spPr>
        <p:txBody>
          <a:bodyPr wrap="square" rtlCol="0">
            <a:spAutoFit/>
          </a:bodyPr>
          <a:lstStyle/>
          <a:p>
            <a:pPr>
              <a:buClr>
                <a:srgbClr val="C00000"/>
              </a:buClr>
              <a:buFont typeface="Wingdings" pitchFamily="2" charset="2"/>
              <a:buChar char="Ø"/>
            </a:pPr>
            <a:r>
              <a:rPr lang="en-US" sz="2200" b="1" dirty="0">
                <a:latin typeface="Times New Roman" pitchFamily="18" charset="0"/>
                <a:cs typeface="Times New Roman" pitchFamily="18" charset="0"/>
              </a:rPr>
              <a:t>Efficiency of the motor </a:t>
            </a:r>
          </a:p>
        </p:txBody>
      </p:sp>
      <p:graphicFrame>
        <p:nvGraphicFramePr>
          <p:cNvPr id="9" name="Object 8"/>
          <p:cNvGraphicFramePr>
            <a:graphicFrameLocks noChangeAspect="1"/>
          </p:cNvGraphicFramePr>
          <p:nvPr/>
        </p:nvGraphicFramePr>
        <p:xfrm>
          <a:off x="3810000" y="4572000"/>
          <a:ext cx="2057400" cy="800100"/>
        </p:xfrm>
        <a:graphic>
          <a:graphicData uri="http://schemas.openxmlformats.org/presentationml/2006/ole">
            <mc:AlternateContent xmlns:mc="http://schemas.openxmlformats.org/markup-compatibility/2006">
              <mc:Choice xmlns:v="urn:schemas-microsoft-com:vml" Requires="v">
                <p:oleObj spid="_x0000_s7171" name="Equation" r:id="rId7" imgW="1041120" imgH="419040" progId="Equation.3">
                  <p:embed/>
                </p:oleObj>
              </mc:Choice>
              <mc:Fallback>
                <p:oleObj name="Equation" r:id="rId7" imgW="1041120" imgH="41904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4572000"/>
                        <a:ext cx="20574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09209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38</a:t>
            </a:fld>
            <a:endParaRPr lang="en-US"/>
          </a:p>
        </p:txBody>
      </p:sp>
      <p:sp>
        <p:nvSpPr>
          <p:cNvPr id="5" name="Content Placeholder 4"/>
          <p:cNvSpPr>
            <a:spLocks noGrp="1"/>
          </p:cNvSpPr>
          <p:nvPr>
            <p:ph idx="1"/>
          </p:nvPr>
        </p:nvSpPr>
        <p:spPr>
          <a:xfrm>
            <a:off x="609600" y="304800"/>
            <a:ext cx="8001000" cy="2234458"/>
          </a:xfrm>
          <a:prstGeom prst="rect">
            <a:avLst/>
          </a:prstGeom>
        </p:spPr>
        <p:txBody>
          <a:bodyPr wrap="square">
            <a:spAutoFit/>
          </a:bodyPr>
          <a:lstStyle/>
          <a:p>
            <a:pPr marL="0" indent="0" algn="just">
              <a:lnSpc>
                <a:spcPct val="120000"/>
              </a:lnSpc>
              <a:spcBef>
                <a:spcPts val="0"/>
              </a:spcBef>
              <a:buClr>
                <a:srgbClr val="C00000"/>
              </a:buClr>
              <a:buNone/>
            </a:pPr>
            <a:r>
              <a:rPr lang="en-US" sz="1800" b="1" dirty="0">
                <a:solidFill>
                  <a:srgbClr val="C00000"/>
                </a:solidFill>
                <a:latin typeface="Times New Roman" panose="02020603050405020304" pitchFamily="18" charset="0"/>
                <a:cs typeface="Times New Roman" panose="02020603050405020304" pitchFamily="18" charset="0"/>
              </a:rPr>
              <a:t>Problem 7: </a:t>
            </a:r>
            <a:r>
              <a:rPr lang="en-US" sz="1800" b="1" dirty="0">
                <a:solidFill>
                  <a:srgbClr val="000066"/>
                </a:solidFill>
                <a:latin typeface="Times New Roman" panose="02020603050405020304" pitchFamily="18" charset="0"/>
                <a:cs typeface="Times New Roman" panose="02020603050405020304" pitchFamily="18" charset="0"/>
              </a:rPr>
              <a:t>A 220V DC shunt machine has an armature and shunt filed resistance are 0.5 and 180 ohm respectively. If the full load armature current is 20A, find the induced </a:t>
            </a:r>
            <a:r>
              <a:rPr lang="en-US" sz="1800" b="1" dirty="0" err="1">
                <a:solidFill>
                  <a:srgbClr val="000066"/>
                </a:solidFill>
                <a:latin typeface="Times New Roman" panose="02020603050405020304" pitchFamily="18" charset="0"/>
                <a:cs typeface="Times New Roman" panose="02020603050405020304" pitchFamily="18" charset="0"/>
              </a:rPr>
              <a:t>emf</a:t>
            </a:r>
            <a:r>
              <a:rPr lang="en-US" sz="1800" b="1" dirty="0">
                <a:solidFill>
                  <a:srgbClr val="000066"/>
                </a:solidFill>
                <a:latin typeface="Times New Roman" panose="02020603050405020304" pitchFamily="18" charset="0"/>
                <a:cs typeface="Times New Roman" panose="02020603050405020304" pitchFamily="18" charset="0"/>
              </a:rPr>
              <a:t> and line currents when the machine act as (</a:t>
            </a:r>
            <a:r>
              <a:rPr lang="en-US" sz="1800" b="1" dirty="0" err="1">
                <a:solidFill>
                  <a:srgbClr val="000066"/>
                </a:solidFill>
                <a:latin typeface="Times New Roman" panose="02020603050405020304" pitchFamily="18" charset="0"/>
                <a:cs typeface="Times New Roman" panose="02020603050405020304" pitchFamily="18" charset="0"/>
              </a:rPr>
              <a:t>i</a:t>
            </a:r>
            <a:r>
              <a:rPr lang="en-US" sz="1800" b="1" dirty="0">
                <a:solidFill>
                  <a:srgbClr val="000066"/>
                </a:solidFill>
                <a:latin typeface="Times New Roman" panose="02020603050405020304" pitchFamily="18" charset="0"/>
                <a:cs typeface="Times New Roman" panose="02020603050405020304" pitchFamily="18" charset="0"/>
              </a:rPr>
              <a:t>) Generator (ii) Motor.</a:t>
            </a:r>
            <a:endParaRPr lang="en-US" sz="1800" b="1" baseline="-25000" dirty="0">
              <a:latin typeface="Times New Roman" panose="02020603050405020304" pitchFamily="18" charset="0"/>
              <a:cs typeface="Times New Roman" panose="02020603050405020304" pitchFamily="18" charset="0"/>
            </a:endParaRPr>
          </a:p>
          <a:p>
            <a:pPr marL="0" indent="0" algn="just">
              <a:lnSpc>
                <a:spcPct val="120000"/>
              </a:lnSpc>
              <a:spcBef>
                <a:spcPts val="0"/>
              </a:spcBef>
              <a:buClr>
                <a:srgbClr val="C00000"/>
              </a:buClr>
              <a:buNone/>
            </a:pPr>
            <a:endParaRPr lang="en-US" sz="2200" b="1" dirty="0">
              <a:solidFill>
                <a:srgbClr val="C00000"/>
              </a:solidFill>
              <a:latin typeface="Times New Roman" panose="02020603050405020304" pitchFamily="18" charset="0"/>
              <a:cs typeface="Times New Roman" panose="02020603050405020304" pitchFamily="18" charset="0"/>
            </a:endParaRPr>
          </a:p>
          <a:p>
            <a:pPr marL="0" indent="0" algn="just">
              <a:lnSpc>
                <a:spcPct val="120000"/>
              </a:lnSpc>
              <a:spcBef>
                <a:spcPts val="0"/>
              </a:spcBef>
              <a:buClr>
                <a:srgbClr val="C00000"/>
              </a:buClr>
              <a:buNone/>
            </a:pPr>
            <a:endParaRPr lang="en-US" sz="22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610" y="1676400"/>
            <a:ext cx="8001990" cy="4495800"/>
          </a:xfrm>
          <a:prstGeom prst="rect">
            <a:avLst/>
          </a:prstGeom>
        </p:spPr>
      </p:pic>
    </p:spTree>
    <p:extLst>
      <p:ext uri="{BB962C8B-B14F-4D97-AF65-F5344CB8AC3E}">
        <p14:creationId xmlns:p14="http://schemas.microsoft.com/office/powerpoint/2010/main" val="30635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39</a:t>
            </a:fld>
            <a:endParaRPr lang="en-US"/>
          </a:p>
        </p:txBody>
      </p:sp>
      <p:sp>
        <p:nvSpPr>
          <p:cNvPr id="5" name="Content Placeholder 4"/>
          <p:cNvSpPr>
            <a:spLocks noGrp="1"/>
          </p:cNvSpPr>
          <p:nvPr>
            <p:ph idx="1"/>
          </p:nvPr>
        </p:nvSpPr>
        <p:spPr>
          <a:xfrm>
            <a:off x="514350" y="304800"/>
            <a:ext cx="8001000" cy="1392945"/>
          </a:xfrm>
          <a:prstGeom prst="rect">
            <a:avLst/>
          </a:prstGeom>
        </p:spPr>
        <p:txBody>
          <a:bodyPr wrap="square">
            <a:spAutoFit/>
          </a:bodyPr>
          <a:lstStyle/>
          <a:p>
            <a:pPr marL="0" indent="0" algn="just">
              <a:lnSpc>
                <a:spcPct val="120000"/>
              </a:lnSpc>
              <a:spcBef>
                <a:spcPts val="0"/>
              </a:spcBef>
              <a:buClr>
                <a:srgbClr val="C00000"/>
              </a:buClr>
              <a:buNone/>
            </a:pPr>
            <a:r>
              <a:rPr lang="en-US" sz="1800" b="1" dirty="0">
                <a:solidFill>
                  <a:srgbClr val="C00000"/>
                </a:solidFill>
                <a:latin typeface="Times New Roman" panose="02020603050405020304" pitchFamily="18" charset="0"/>
                <a:cs typeface="Times New Roman" panose="02020603050405020304" pitchFamily="18" charset="0"/>
              </a:rPr>
              <a:t>Problem 8: </a:t>
            </a:r>
            <a:r>
              <a:rPr lang="en-US" sz="1800" b="1" dirty="0">
                <a:solidFill>
                  <a:srgbClr val="000066"/>
                </a:solidFill>
                <a:latin typeface="Times New Roman" panose="02020603050405020304" pitchFamily="18" charset="0"/>
                <a:cs typeface="Times New Roman" panose="02020603050405020304" pitchFamily="18" charset="0"/>
              </a:rPr>
              <a:t>A dc shunt motor connected to 400V supply and takes an armature current of 120A at full load. If the armature and filed circuit have 0.25 and 200 ohm resistance respectively. Determine the back </a:t>
            </a:r>
            <a:r>
              <a:rPr lang="en-US" sz="1800" b="1" dirty="0" err="1">
                <a:solidFill>
                  <a:srgbClr val="000066"/>
                </a:solidFill>
                <a:latin typeface="Times New Roman" panose="02020603050405020304" pitchFamily="18" charset="0"/>
                <a:cs typeface="Times New Roman" panose="02020603050405020304" pitchFamily="18" charset="0"/>
              </a:rPr>
              <a:t>emf</a:t>
            </a:r>
            <a:r>
              <a:rPr lang="en-US" sz="1800" b="1" dirty="0">
                <a:solidFill>
                  <a:srgbClr val="000066"/>
                </a:solidFill>
                <a:latin typeface="Times New Roman" panose="02020603050405020304" pitchFamily="18" charset="0"/>
                <a:cs typeface="Times New Roman" panose="02020603050405020304" pitchFamily="18" charset="0"/>
              </a:rPr>
              <a:t>, field and line currents, power required to overcome back </a:t>
            </a:r>
            <a:r>
              <a:rPr lang="en-US" sz="1800" b="1" dirty="0" err="1">
                <a:solidFill>
                  <a:srgbClr val="000066"/>
                </a:solidFill>
                <a:latin typeface="Times New Roman" panose="02020603050405020304" pitchFamily="18" charset="0"/>
                <a:cs typeface="Times New Roman" panose="02020603050405020304" pitchFamily="18" charset="0"/>
              </a:rPr>
              <a:t>emf</a:t>
            </a:r>
            <a:r>
              <a:rPr lang="en-US" sz="1800" b="1" dirty="0">
                <a:solidFill>
                  <a:srgbClr val="000066"/>
                </a:solidFill>
                <a:latin typeface="Times New Roman" panose="02020603050405020304" pitchFamily="18" charset="0"/>
                <a:cs typeface="Times New Roman" panose="02020603050405020304" pitchFamily="18" charset="0"/>
              </a:rPr>
              <a:t> , copper loss and efficiency.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16" y="1742143"/>
            <a:ext cx="7846868" cy="4614208"/>
          </a:xfrm>
          <a:prstGeom prst="rect">
            <a:avLst/>
          </a:prstGeom>
        </p:spPr>
      </p:pic>
    </p:spTree>
    <p:extLst>
      <p:ext uri="{BB962C8B-B14F-4D97-AF65-F5344CB8AC3E}">
        <p14:creationId xmlns:p14="http://schemas.microsoft.com/office/powerpoint/2010/main" val="132629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a:t>
            </a:fld>
            <a:endParaRPr lang="en-US"/>
          </a:p>
        </p:txBody>
      </p:sp>
      <p:sp>
        <p:nvSpPr>
          <p:cNvPr id="5" name="Content Placeholder 4"/>
          <p:cNvSpPr>
            <a:spLocks noGrp="1"/>
          </p:cNvSpPr>
          <p:nvPr>
            <p:ph idx="1"/>
          </p:nvPr>
        </p:nvSpPr>
        <p:spPr>
          <a:xfrm>
            <a:off x="533400" y="381000"/>
            <a:ext cx="8001000" cy="5029200"/>
          </a:xfrm>
        </p:spPr>
        <p:txBody>
          <a:bodyPr>
            <a:noAutofit/>
          </a:bodyPr>
          <a:lstStyle/>
          <a:p>
            <a:pPr algn="just">
              <a:lnSpc>
                <a:spcPct val="125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The below figure shows constructional details of a simple 4-pole DC machine. A DC machine consists of two basic parts; stator and rotor. </a:t>
            </a: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pic>
        <p:nvPicPr>
          <p:cNvPr id="7" name="Picture 6" descr="construction of a dc machine (generator or motor).jpg"/>
          <p:cNvPicPr>
            <a:picLocks noChangeAspect="1"/>
          </p:cNvPicPr>
          <p:nvPr/>
        </p:nvPicPr>
        <p:blipFill>
          <a:blip r:embed="rId2"/>
          <a:stretch>
            <a:fillRect/>
          </a:stretch>
        </p:blipFill>
        <p:spPr>
          <a:xfrm>
            <a:off x="1295400" y="1600200"/>
            <a:ext cx="6400800" cy="4191000"/>
          </a:xfrm>
          <a:prstGeom prst="rect">
            <a:avLst/>
          </a:prstGeom>
        </p:spPr>
      </p:pic>
    </p:spTree>
    <p:extLst>
      <p:ext uri="{BB962C8B-B14F-4D97-AF65-F5344CB8AC3E}">
        <p14:creationId xmlns:p14="http://schemas.microsoft.com/office/powerpoint/2010/main" val="1521123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40</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762000"/>
            <a:ext cx="8229600" cy="4724400"/>
          </a:xfrm>
          <a:prstGeom prst="rect">
            <a:avLst/>
          </a:prstGeom>
        </p:spPr>
      </p:pic>
    </p:spTree>
    <p:extLst>
      <p:ext uri="{BB962C8B-B14F-4D97-AF65-F5344CB8AC3E}">
        <p14:creationId xmlns:p14="http://schemas.microsoft.com/office/powerpoint/2010/main" val="112550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41</a:t>
            </a:fld>
            <a:endParaRPr lang="en-US"/>
          </a:p>
        </p:txBody>
      </p:sp>
      <p:sp>
        <p:nvSpPr>
          <p:cNvPr id="5" name="Content Placeholder 4"/>
          <p:cNvSpPr>
            <a:spLocks noGrp="1"/>
          </p:cNvSpPr>
          <p:nvPr>
            <p:ph idx="1"/>
          </p:nvPr>
        </p:nvSpPr>
        <p:spPr>
          <a:xfrm>
            <a:off x="304800" y="228600"/>
            <a:ext cx="8534400" cy="5029200"/>
          </a:xfrm>
        </p:spPr>
        <p:txBody>
          <a:bodyPr>
            <a:noAutofit/>
          </a:bodyPr>
          <a:lstStyle/>
          <a:p>
            <a:pPr marL="0" indent="0" algn="ctr">
              <a:lnSpc>
                <a:spcPct val="130000"/>
              </a:lnSpc>
              <a:spcBef>
                <a:spcPts val="0"/>
              </a:spcBef>
              <a:spcAft>
                <a:spcPts val="1200"/>
              </a:spcAft>
              <a:buClr>
                <a:srgbClr val="C00000"/>
              </a:buClr>
              <a:buNone/>
            </a:pPr>
            <a:r>
              <a:rPr lang="en-US" sz="2800" b="1" dirty="0">
                <a:solidFill>
                  <a:srgbClr val="C00000"/>
                </a:solidFill>
                <a:latin typeface="Times New Roman" panose="02020603050405020304" pitchFamily="18" charset="0"/>
                <a:cs typeface="Times New Roman" panose="02020603050405020304" pitchFamily="18" charset="0"/>
              </a:rPr>
              <a:t>Torque in DC Motor:</a:t>
            </a:r>
          </a:p>
          <a:p>
            <a:pPr>
              <a:lnSpc>
                <a:spcPct val="100000"/>
              </a:lnSpc>
              <a:buClr>
                <a:srgbClr val="C00000"/>
              </a:buClr>
              <a:buFont typeface="Wingdings" pitchFamily="2" charset="2"/>
              <a:buChar char="Ø"/>
            </a:pPr>
            <a:r>
              <a:rPr lang="en-US" sz="2000" b="1" dirty="0">
                <a:latin typeface="Times New Roman" pitchFamily="18" charset="0"/>
                <a:cs typeface="Times New Roman" pitchFamily="18" charset="0"/>
              </a:rPr>
              <a:t>Total electrical power supplied to the armature = Mechanical power developed by the armature  + losses d </a:t>
            </a:r>
            <a:r>
              <a:rPr lang="en-US" sz="2000" b="1" dirty="0" err="1">
                <a:latin typeface="Times New Roman" pitchFamily="18" charset="0"/>
                <a:cs typeface="Times New Roman" pitchFamily="18" charset="0"/>
              </a:rPr>
              <a:t>ue</a:t>
            </a:r>
            <a:r>
              <a:rPr lang="en-US" sz="2000" b="1" dirty="0">
                <a:latin typeface="Times New Roman" pitchFamily="18" charset="0"/>
                <a:cs typeface="Times New Roman" pitchFamily="18" charset="0"/>
              </a:rPr>
              <a:t> to armature resistance. The mechanical power developed by the armature is Pm.</a:t>
            </a:r>
          </a:p>
          <a:p>
            <a:pPr>
              <a:lnSpc>
                <a:spcPct val="100000"/>
              </a:lnSpc>
              <a:buClr>
                <a:srgbClr val="C00000"/>
              </a:buClr>
              <a:buNone/>
            </a:pPr>
            <a:r>
              <a:rPr lang="en-US" sz="2000" b="1" dirty="0">
                <a:latin typeface="Times New Roman" pitchFamily="18" charset="0"/>
                <a:cs typeface="Times New Roman" pitchFamily="18" charset="0"/>
              </a:rPr>
              <a:t>                                                                                        (1)</a:t>
            </a:r>
          </a:p>
          <a:p>
            <a:pPr algn="just">
              <a:lnSpc>
                <a:spcPct val="50000"/>
              </a:lnSpc>
              <a:buClr>
                <a:srgbClr val="C00000"/>
              </a:buClr>
              <a:buNone/>
            </a:pPr>
            <a:endParaRPr lang="en-US" sz="2000" b="1" dirty="0">
              <a:latin typeface="Times New Roman" pitchFamily="18" charset="0"/>
              <a:cs typeface="Times New Roman" pitchFamily="18" charset="0"/>
            </a:endParaRPr>
          </a:p>
          <a:p>
            <a:pPr>
              <a:lnSpc>
                <a:spcPct val="100000"/>
              </a:lnSpc>
              <a:buClr>
                <a:srgbClr val="C00000"/>
              </a:buClr>
              <a:buFont typeface="Wingdings" pitchFamily="2" charset="2"/>
              <a:buChar char="Ø"/>
            </a:pPr>
            <a:r>
              <a:rPr lang="en-US" sz="2000" b="1" dirty="0">
                <a:latin typeface="Times New Roman" pitchFamily="18" charset="0"/>
                <a:cs typeface="Times New Roman" pitchFamily="18" charset="0"/>
              </a:rPr>
              <a:t>Also, the mechanical power rotating armature can be given regarding torque T and speed      .</a:t>
            </a:r>
          </a:p>
          <a:p>
            <a:pPr>
              <a:lnSpc>
                <a:spcPct val="10000"/>
              </a:lnSpc>
              <a:buClr>
                <a:srgbClr val="C00000"/>
              </a:buClr>
              <a:buFont typeface="Wingdings" pitchFamily="2" charset="2"/>
              <a:buChar char="Ø"/>
            </a:pPr>
            <a:endParaRPr lang="en-US" sz="2000" b="1" dirty="0">
              <a:latin typeface="Times New Roman" pitchFamily="18" charset="0"/>
              <a:cs typeface="Times New Roman" pitchFamily="18" charset="0"/>
            </a:endParaRPr>
          </a:p>
          <a:p>
            <a:pPr>
              <a:lnSpc>
                <a:spcPct val="100000"/>
              </a:lnSpc>
              <a:buClr>
                <a:srgbClr val="C00000"/>
              </a:buClr>
              <a:buNone/>
            </a:pPr>
            <a:r>
              <a:rPr lang="en-US" sz="2000" b="1" dirty="0">
                <a:latin typeface="Times New Roman" pitchFamily="18" charset="0"/>
                <a:cs typeface="Times New Roman" pitchFamily="18" charset="0"/>
              </a:rPr>
              <a:t>                                                                                        (2)</a:t>
            </a:r>
          </a:p>
          <a:p>
            <a:pPr>
              <a:lnSpc>
                <a:spcPct val="100000"/>
              </a:lnSpc>
              <a:buClr>
                <a:srgbClr val="C00000"/>
              </a:buClr>
              <a:buNone/>
            </a:pPr>
            <a:endParaRPr lang="en-US" sz="2000" b="1" dirty="0">
              <a:latin typeface="Times New Roman" pitchFamily="18" charset="0"/>
              <a:cs typeface="Times New Roman" pitchFamily="18" charset="0"/>
            </a:endParaRPr>
          </a:p>
          <a:p>
            <a:pPr>
              <a:lnSpc>
                <a:spcPct val="100000"/>
              </a:lnSpc>
              <a:buClr>
                <a:srgbClr val="C00000"/>
              </a:buClr>
              <a:buFont typeface="Wingdings" pitchFamily="2" charset="2"/>
              <a:buChar char="Ø"/>
            </a:pPr>
            <a:r>
              <a:rPr lang="en-US" sz="2000" b="1" dirty="0">
                <a:latin typeface="Times New Roman" pitchFamily="18" charset="0"/>
                <a:cs typeface="Times New Roman" pitchFamily="18" charset="0"/>
              </a:rPr>
              <a:t> Where n is in revolution per seconds (rpm) and T is in Newton-Meter. Substitute equation (1) in equation(2) and get torque equation</a:t>
            </a:r>
          </a:p>
          <a:p>
            <a:pPr>
              <a:lnSpc>
                <a:spcPct val="100000"/>
              </a:lnSpc>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None/>
            </a:pPr>
            <a:r>
              <a:rPr lang="en-US" sz="2000" b="1" dirty="0">
                <a:latin typeface="Times New Roman" pitchFamily="18" charset="0"/>
                <a:cs typeface="Times New Roman" pitchFamily="18" charset="0"/>
              </a:rPr>
              <a:t>                                                                                        (3)</a:t>
            </a:r>
          </a:p>
          <a:p>
            <a:pPr marL="0" indent="0" algn="just">
              <a:lnSpc>
                <a:spcPct val="125000"/>
              </a:lnSpc>
              <a:spcBef>
                <a:spcPts val="0"/>
              </a:spcBef>
              <a:buClr>
                <a:srgbClr val="C00000"/>
              </a:buClr>
              <a:buNone/>
            </a:pPr>
            <a:endParaRPr lang="en-US" sz="28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nvGraphicFramePr>
        <p:xfrm>
          <a:off x="2971800" y="2057400"/>
          <a:ext cx="1676400" cy="457200"/>
        </p:xfrm>
        <a:graphic>
          <a:graphicData uri="http://schemas.openxmlformats.org/presentationml/2006/ole">
            <mc:AlternateContent xmlns:mc="http://schemas.openxmlformats.org/markup-compatibility/2006">
              <mc:Choice xmlns:v="urn:schemas-microsoft-com:vml" Requires="v">
                <p:oleObj spid="_x0000_s8193" name="Equation" r:id="rId3" imgW="622080" imgH="228600" progId="Equation.3">
                  <p:embed/>
                </p:oleObj>
              </mc:Choice>
              <mc:Fallback>
                <p:oleObj name="Equation" r:id="rId3" imgW="622080" imgH="2286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057400"/>
                        <a:ext cx="167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12" name="Object 4"/>
          <p:cNvGraphicFramePr>
            <a:graphicFrameLocks noChangeAspect="1"/>
          </p:cNvGraphicFramePr>
          <p:nvPr/>
        </p:nvGraphicFramePr>
        <p:xfrm>
          <a:off x="2209800" y="3352800"/>
          <a:ext cx="3457575" cy="787400"/>
        </p:xfrm>
        <a:graphic>
          <a:graphicData uri="http://schemas.openxmlformats.org/presentationml/2006/ole">
            <mc:AlternateContent xmlns:mc="http://schemas.openxmlformats.org/markup-compatibility/2006">
              <mc:Choice xmlns:v="urn:schemas-microsoft-com:vml" Requires="v">
                <p:oleObj spid="_x0000_s8194" name="Equation" r:id="rId5" imgW="1282680" imgH="393480" progId="Equation.3">
                  <p:embed/>
                </p:oleObj>
              </mc:Choice>
              <mc:Fallback>
                <p:oleObj name="Equation" r:id="rId5" imgW="1282680" imgH="393480" progId="Equation.3">
                  <p:embed/>
                  <p:pic>
                    <p:nvPicPr>
                      <p:cNvPr id="24781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352800"/>
                        <a:ext cx="34575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13" name="Object 5"/>
          <p:cNvGraphicFramePr>
            <a:graphicFrameLocks noChangeAspect="1"/>
          </p:cNvGraphicFramePr>
          <p:nvPr/>
        </p:nvGraphicFramePr>
        <p:xfrm>
          <a:off x="2743200" y="3124200"/>
          <a:ext cx="304800" cy="228600"/>
        </p:xfrm>
        <a:graphic>
          <a:graphicData uri="http://schemas.openxmlformats.org/presentationml/2006/ole">
            <mc:AlternateContent xmlns:mc="http://schemas.openxmlformats.org/markup-compatibility/2006">
              <mc:Choice xmlns:v="urn:schemas-microsoft-com:vml" Requires="v">
                <p:oleObj spid="_x0000_s8195" name="Equation" r:id="rId7" imgW="152280" imgH="139680" progId="Equation.3">
                  <p:embed/>
                </p:oleObj>
              </mc:Choice>
              <mc:Fallback>
                <p:oleObj name="Equation" r:id="rId7" imgW="152280" imgH="139680" progId="Equation.3">
                  <p:embed/>
                  <p:pic>
                    <p:nvPicPr>
                      <p:cNvPr id="24781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3124200"/>
                        <a:ext cx="3048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15" name="Object 7"/>
          <p:cNvGraphicFramePr>
            <a:graphicFrameLocks noChangeAspect="1"/>
          </p:cNvGraphicFramePr>
          <p:nvPr/>
        </p:nvGraphicFramePr>
        <p:xfrm>
          <a:off x="2959100" y="5143500"/>
          <a:ext cx="2568575" cy="863600"/>
        </p:xfrm>
        <a:graphic>
          <a:graphicData uri="http://schemas.openxmlformats.org/presentationml/2006/ole">
            <mc:AlternateContent xmlns:mc="http://schemas.openxmlformats.org/markup-compatibility/2006">
              <mc:Choice xmlns:v="urn:schemas-microsoft-com:vml" Requires="v">
                <p:oleObj spid="_x0000_s8196" name="Equation" r:id="rId9" imgW="952200" imgH="431640" progId="Equation.3">
                  <p:embed/>
                </p:oleObj>
              </mc:Choice>
              <mc:Fallback>
                <p:oleObj name="Equation" r:id="rId9" imgW="952200" imgH="431640" progId="Equation.3">
                  <p:embed/>
                  <p:pic>
                    <p:nvPicPr>
                      <p:cNvPr id="24781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100" y="5143500"/>
                        <a:ext cx="25685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9690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42</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838200"/>
            <a:ext cx="7620000" cy="4191000"/>
          </a:xfrm>
          <a:prstGeom prst="rect">
            <a:avLst/>
          </a:prstGeom>
        </p:spPr>
      </p:pic>
    </p:spTree>
    <p:extLst>
      <p:ext uri="{BB962C8B-B14F-4D97-AF65-F5344CB8AC3E}">
        <p14:creationId xmlns:p14="http://schemas.microsoft.com/office/powerpoint/2010/main" val="2430047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43</a:t>
            </a:fld>
            <a:endParaRPr lang="en-US"/>
          </a:p>
        </p:txBody>
      </p:sp>
      <p:sp>
        <p:nvSpPr>
          <p:cNvPr id="5" name="Content Placeholder 4"/>
          <p:cNvSpPr>
            <a:spLocks noGrp="1"/>
          </p:cNvSpPr>
          <p:nvPr>
            <p:ph idx="1"/>
          </p:nvPr>
        </p:nvSpPr>
        <p:spPr>
          <a:xfrm>
            <a:off x="304800" y="3048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itchFamily="18" charset="0"/>
                <a:cs typeface="Times New Roman" pitchFamily="18" charset="0"/>
              </a:rPr>
              <a:t>Power Stages in D.C Motor</a:t>
            </a:r>
            <a:endParaRPr lang="en-US" sz="3600" b="1" dirty="0">
              <a:solidFill>
                <a:srgbClr val="C00000"/>
              </a:solidFill>
              <a:latin typeface="Times New Roman" panose="02020603050405020304" pitchFamily="18" charset="0"/>
              <a:cs typeface="Times New Roman" panose="02020603050405020304" pitchFamily="18" charset="0"/>
            </a:endParaRPr>
          </a:p>
          <a:p>
            <a:pPr marL="182880" algn="just">
              <a:lnSpc>
                <a:spcPct val="125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3001"/>
            <a:ext cx="8382000" cy="5213350"/>
          </a:xfrm>
          <a:prstGeom prst="rect">
            <a:avLst/>
          </a:prstGeom>
        </p:spPr>
      </p:pic>
    </p:spTree>
    <p:extLst>
      <p:ext uri="{BB962C8B-B14F-4D97-AF65-F5344CB8AC3E}">
        <p14:creationId xmlns:p14="http://schemas.microsoft.com/office/powerpoint/2010/main" val="752336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44</a:t>
            </a:fld>
            <a:endParaRPr lang="en-US"/>
          </a:p>
        </p:txBody>
      </p:sp>
      <p:sp>
        <p:nvSpPr>
          <p:cNvPr id="3" name="Content Placeholder 4"/>
          <p:cNvSpPr txBox="1">
            <a:spLocks/>
          </p:cNvSpPr>
          <p:nvPr/>
        </p:nvSpPr>
        <p:spPr>
          <a:xfrm>
            <a:off x="514350" y="304800"/>
            <a:ext cx="8172450" cy="1569660"/>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lnSpc>
                <a:spcPct val="120000"/>
              </a:lnSpc>
              <a:spcBef>
                <a:spcPts val="0"/>
              </a:spcBef>
              <a:spcAft>
                <a:spcPts val="0"/>
              </a:spcAft>
              <a:buClr>
                <a:srgbClr val="C00000"/>
              </a:buClr>
              <a:buFont typeface="Arial" panose="020B0604020202020204" pitchFamily="34" charset="0"/>
              <a:buNone/>
            </a:pPr>
            <a:r>
              <a:rPr lang="en-US" sz="1600" b="1" dirty="0">
                <a:solidFill>
                  <a:srgbClr val="C00000"/>
                </a:solidFill>
                <a:latin typeface="Times New Roman" panose="02020603050405020304" pitchFamily="18" charset="0"/>
                <a:cs typeface="Times New Roman" panose="02020603050405020304" pitchFamily="18" charset="0"/>
              </a:rPr>
              <a:t>Problem 9: </a:t>
            </a:r>
            <a:r>
              <a:rPr lang="en-US" sz="1600" b="1" dirty="0">
                <a:solidFill>
                  <a:srgbClr val="000066"/>
                </a:solidFill>
                <a:latin typeface="Times New Roman" panose="02020603050405020304" pitchFamily="18" charset="0"/>
                <a:cs typeface="Times New Roman" panose="02020603050405020304" pitchFamily="18" charset="0"/>
              </a:rPr>
              <a:t>A 6 pole, 500 V wave connected shunt motor has 1200 armature conductors and useful flux/pole of 20 </a:t>
            </a:r>
            <a:r>
              <a:rPr lang="en-US" sz="1600" b="1" dirty="0" err="1">
                <a:solidFill>
                  <a:srgbClr val="000066"/>
                </a:solidFill>
                <a:latin typeface="Times New Roman" panose="02020603050405020304" pitchFamily="18" charset="0"/>
                <a:cs typeface="Times New Roman" panose="02020603050405020304" pitchFamily="18" charset="0"/>
              </a:rPr>
              <a:t>mWb</a:t>
            </a:r>
            <a:r>
              <a:rPr lang="en-US" sz="1600" b="1" dirty="0">
                <a:solidFill>
                  <a:srgbClr val="000066"/>
                </a:solidFill>
                <a:latin typeface="Times New Roman" panose="02020603050405020304" pitchFamily="18" charset="0"/>
                <a:cs typeface="Times New Roman" panose="02020603050405020304" pitchFamily="18" charset="0"/>
              </a:rPr>
              <a:t>. The armature and field resistance are 0.5 and 250 ohm respectively. What will be the speed and torque developed by the motor when it draws 20 A from the supply mains? Neglect the armature reaction. If magnetic and mechanical losses amount to 900W, find (</a:t>
            </a:r>
            <a:r>
              <a:rPr lang="en-US" sz="1600" b="1" dirty="0" err="1">
                <a:solidFill>
                  <a:srgbClr val="000066"/>
                </a:solidFill>
                <a:latin typeface="Times New Roman" panose="02020603050405020304" pitchFamily="18" charset="0"/>
                <a:cs typeface="Times New Roman" panose="02020603050405020304" pitchFamily="18" charset="0"/>
              </a:rPr>
              <a:t>i</a:t>
            </a:r>
            <a:r>
              <a:rPr lang="en-US" sz="1600" b="1" dirty="0">
                <a:solidFill>
                  <a:srgbClr val="000066"/>
                </a:solidFill>
                <a:latin typeface="Times New Roman" panose="02020603050405020304" pitchFamily="18" charset="0"/>
                <a:cs typeface="Times New Roman" panose="02020603050405020304" pitchFamily="18" charset="0"/>
              </a:rPr>
              <a:t>) useful toque (ii) output in KW and (iii) efficiency at this load.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236" y="2026344"/>
            <a:ext cx="8172450" cy="4481891"/>
          </a:xfrm>
          <a:prstGeom prst="rect">
            <a:avLst/>
          </a:prstGeom>
        </p:spPr>
      </p:pic>
    </p:spTree>
    <p:extLst>
      <p:ext uri="{BB962C8B-B14F-4D97-AF65-F5344CB8AC3E}">
        <p14:creationId xmlns:p14="http://schemas.microsoft.com/office/powerpoint/2010/main" val="547038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7010400" cy="3810000"/>
          </a:xfrm>
          <a:solidFill>
            <a:schemeClr val="accent6">
              <a:lumMod val="40000"/>
              <a:lumOff val="60000"/>
            </a:schemeClr>
          </a:solidFill>
          <a:scene3d>
            <a:camera prst="perspectiveHeroicExtremeLeftFacing"/>
            <a:lightRig rig="threePt" dir="t"/>
          </a:scene3d>
        </p:spPr>
        <p:txBody>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lgn="ctr">
              <a:buNone/>
            </a:pPr>
            <a:r>
              <a:rPr lang="en-US" sz="8000" dirty="0">
                <a:latin typeface="Algerian" pitchFamily="82" charset="0"/>
              </a:rPr>
              <a:t>THANK YOU</a:t>
            </a: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45</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a:t>
            </a:fld>
            <a:endParaRPr lang="en-US"/>
          </a:p>
        </p:txBody>
      </p:sp>
      <p:sp>
        <p:nvSpPr>
          <p:cNvPr id="5" name="Content Placeholder 4"/>
          <p:cNvSpPr>
            <a:spLocks noGrp="1"/>
          </p:cNvSpPr>
          <p:nvPr>
            <p:ph idx="1"/>
          </p:nvPr>
        </p:nvSpPr>
        <p:spPr>
          <a:xfrm>
            <a:off x="533400" y="457200"/>
            <a:ext cx="8077200" cy="5410200"/>
          </a:xfrm>
        </p:spPr>
        <p:txBody>
          <a:bodyPr>
            <a:noAutofit/>
          </a:bodyPr>
          <a:lstStyle/>
          <a:p>
            <a:pPr algn="ctr">
              <a:lnSpc>
                <a:spcPct val="50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Basic constructional parts of DC machines are described below.</a:t>
            </a: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a:pPr>
            <a:r>
              <a:rPr lang="en-US" sz="2400" b="1" dirty="0">
                <a:solidFill>
                  <a:srgbClr val="000066"/>
                </a:solidFill>
                <a:latin typeface="Times New Roman" pitchFamily="18" charset="0"/>
                <a:cs typeface="Times New Roman" pitchFamily="18" charset="0"/>
              </a:rPr>
              <a:t>Yoke:</a:t>
            </a:r>
            <a:r>
              <a:rPr lang="en-US" sz="2200" b="1" dirty="0">
                <a:latin typeface="Times New Roman" pitchFamily="18" charset="0"/>
                <a:cs typeface="Times New Roman" pitchFamily="18" charset="0"/>
              </a:rPr>
              <a:t> The outer frame of a dc machine is called as yoke. It is made up of cast iron or steel. It not only provides mechanical strength to the whole assembly but also carries the magnetic flux produced by the field winding.</a:t>
            </a:r>
          </a:p>
          <a:p>
            <a:pPr marL="514350" indent="-514350" algn="just">
              <a:lnSpc>
                <a:spcPct val="50000"/>
              </a:lnSpc>
              <a:spcBef>
                <a:spcPts val="0"/>
              </a:spcBef>
              <a:buClr>
                <a:srgbClr val="C00000"/>
              </a:buClr>
              <a:buFont typeface="+mj-lt"/>
              <a:buAutoNum type="romanLcPeriod"/>
            </a:pPr>
            <a:endParaRPr lang="en-US" sz="22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a:pPr>
            <a:r>
              <a:rPr lang="en-US" sz="2400" b="1" dirty="0">
                <a:solidFill>
                  <a:srgbClr val="000066"/>
                </a:solidFill>
                <a:latin typeface="Times New Roman" pitchFamily="18" charset="0"/>
                <a:cs typeface="Times New Roman" pitchFamily="18" charset="0"/>
              </a:rPr>
              <a:t>Poles and pole shoes:</a:t>
            </a:r>
            <a:r>
              <a:rPr lang="en-US" sz="2200" b="1" dirty="0">
                <a:latin typeface="Times New Roman" pitchFamily="18" charset="0"/>
                <a:cs typeface="Times New Roman" pitchFamily="18" charset="0"/>
              </a:rPr>
              <a:t> Poles are joined to the yoke with the help of bolts or welding. They carry field winding and pole shoes are fastened to them. Pole shoes serve two purposes; (</a:t>
            </a:r>
            <a:r>
              <a:rPr lang="en-US" sz="2200" b="1" dirty="0" err="1">
                <a:latin typeface="Times New Roman" pitchFamily="18" charset="0"/>
                <a:cs typeface="Times New Roman" pitchFamily="18" charset="0"/>
              </a:rPr>
              <a:t>i</a:t>
            </a:r>
            <a:r>
              <a:rPr lang="en-US" sz="2200" b="1" dirty="0">
                <a:latin typeface="Times New Roman" pitchFamily="18" charset="0"/>
                <a:cs typeface="Times New Roman" pitchFamily="18" charset="0"/>
              </a:rPr>
              <a:t>) they support field coils and (ii) spread out the flux in air gap uniformly.</a:t>
            </a:r>
          </a:p>
          <a:p>
            <a:pPr marL="514350" indent="-514350" algn="just">
              <a:lnSpc>
                <a:spcPct val="50000"/>
              </a:lnSpc>
              <a:spcBef>
                <a:spcPts val="0"/>
              </a:spcBef>
              <a:buClr>
                <a:srgbClr val="C00000"/>
              </a:buClr>
              <a:buFont typeface="+mj-lt"/>
              <a:buAutoNum type="romanLcPeriod"/>
            </a:pPr>
            <a:endParaRPr lang="en-US" sz="22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a:pPr>
            <a:r>
              <a:rPr lang="en-US" sz="2400" b="1" dirty="0">
                <a:solidFill>
                  <a:srgbClr val="000066"/>
                </a:solidFill>
                <a:latin typeface="Times New Roman" pitchFamily="18" charset="0"/>
                <a:cs typeface="Times New Roman" pitchFamily="18" charset="0"/>
              </a:rPr>
              <a:t>Field winding:</a:t>
            </a:r>
            <a:r>
              <a:rPr lang="en-US" sz="2200" b="1" dirty="0">
                <a:latin typeface="Times New Roman" pitchFamily="18" charset="0"/>
                <a:cs typeface="Times New Roman" pitchFamily="18" charset="0"/>
              </a:rPr>
              <a:t> Field coils are placed on each pole and are connected in series. They are wound in such a way that, when energized, they form alternate North and South poles.</a:t>
            </a:r>
          </a:p>
          <a:p>
            <a:pPr algn="just">
              <a:lnSpc>
                <a:spcPct val="10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50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p:txBody>
      </p:sp>
    </p:spTree>
    <p:extLst>
      <p:ext uri="{BB962C8B-B14F-4D97-AF65-F5344CB8AC3E}">
        <p14:creationId xmlns:p14="http://schemas.microsoft.com/office/powerpoint/2010/main" val="309659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a:t>
            </a:fld>
            <a:endParaRPr lang="en-US"/>
          </a:p>
        </p:txBody>
      </p:sp>
      <p:sp>
        <p:nvSpPr>
          <p:cNvPr id="5" name="Content Placeholder 4"/>
          <p:cNvSpPr>
            <a:spLocks noGrp="1"/>
          </p:cNvSpPr>
          <p:nvPr>
            <p:ph idx="1"/>
          </p:nvPr>
        </p:nvSpPr>
        <p:spPr>
          <a:xfrm>
            <a:off x="533400" y="304800"/>
            <a:ext cx="8077200" cy="5410200"/>
          </a:xfrm>
        </p:spPr>
        <p:txBody>
          <a:bodyPr>
            <a:noAutofit/>
          </a:bodyPr>
          <a:lstStyle/>
          <a:p>
            <a:pPr algn="ctr">
              <a:lnSpc>
                <a:spcPct val="50000"/>
              </a:lnSpc>
              <a:spcBef>
                <a:spcPts val="0"/>
              </a:spcBef>
              <a:buClr>
                <a:srgbClr val="C00000"/>
              </a:buClr>
              <a:buNone/>
            </a:pPr>
            <a:endParaRPr lang="en-US" sz="24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startAt="4"/>
            </a:pPr>
            <a:r>
              <a:rPr lang="en-US" sz="2400" b="1" dirty="0">
                <a:solidFill>
                  <a:srgbClr val="000066"/>
                </a:solidFill>
                <a:latin typeface="Times New Roman" pitchFamily="18" charset="0"/>
                <a:cs typeface="Times New Roman" pitchFamily="18" charset="0"/>
              </a:rPr>
              <a:t>Armature core:</a:t>
            </a:r>
            <a:r>
              <a:rPr lang="en-US" sz="2200" b="1" dirty="0">
                <a:latin typeface="Times New Roman" pitchFamily="18" charset="0"/>
                <a:cs typeface="Times New Roman" pitchFamily="18" charset="0"/>
              </a:rPr>
              <a:t> Armature core is the rotor of a dc machine. It is cylindrical in shape with slots to carry armature winding. </a:t>
            </a:r>
          </a:p>
          <a:p>
            <a:pPr marL="514350" indent="-514350" algn="just">
              <a:lnSpc>
                <a:spcPct val="50000"/>
              </a:lnSpc>
              <a:spcBef>
                <a:spcPts val="0"/>
              </a:spcBef>
              <a:buClr>
                <a:srgbClr val="C00000"/>
              </a:buClr>
              <a:buNone/>
            </a:pPr>
            <a:endParaRPr lang="en-US" sz="22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startAt="4"/>
            </a:pPr>
            <a:r>
              <a:rPr lang="en-US" sz="2400" b="1" dirty="0">
                <a:solidFill>
                  <a:srgbClr val="000066"/>
                </a:solidFill>
                <a:latin typeface="Times New Roman" pitchFamily="18" charset="0"/>
                <a:cs typeface="Times New Roman" pitchFamily="18" charset="0"/>
              </a:rPr>
              <a:t>Armature winding:</a:t>
            </a:r>
            <a:r>
              <a:rPr lang="en-US" sz="2200" b="1" dirty="0">
                <a:latin typeface="Times New Roman" pitchFamily="18" charset="0"/>
                <a:cs typeface="Times New Roman" pitchFamily="18" charset="0"/>
              </a:rPr>
              <a:t> It is usually a former wound copper coil which rests in armature slots. The armature conductors are insulated from each other and also from the armature core. Armature winding can be wound by one of the two methods; lap winding or wave winding. </a:t>
            </a:r>
          </a:p>
          <a:p>
            <a:pPr marL="514350" indent="-514350" algn="just">
              <a:lnSpc>
                <a:spcPct val="50000"/>
              </a:lnSpc>
              <a:spcBef>
                <a:spcPts val="0"/>
              </a:spcBef>
              <a:buClr>
                <a:srgbClr val="C00000"/>
              </a:buClr>
              <a:buFont typeface="+mj-lt"/>
              <a:buAutoNum type="romanLcPeriod" startAt="4"/>
            </a:pPr>
            <a:endParaRPr lang="en-US" sz="2200" b="1" dirty="0">
              <a:latin typeface="Times New Roman" pitchFamily="18" charset="0"/>
              <a:cs typeface="Times New Roman" pitchFamily="18" charset="0"/>
            </a:endParaRPr>
          </a:p>
        </p:txBody>
      </p:sp>
      <p:pic>
        <p:nvPicPr>
          <p:cNvPr id="7" name="Picture 6" descr="arm.jpg"/>
          <p:cNvPicPr>
            <a:picLocks noChangeAspect="1"/>
          </p:cNvPicPr>
          <p:nvPr/>
        </p:nvPicPr>
        <p:blipFill>
          <a:blip r:embed="rId2"/>
          <a:stretch>
            <a:fillRect/>
          </a:stretch>
        </p:blipFill>
        <p:spPr>
          <a:xfrm>
            <a:off x="2057400" y="3276600"/>
            <a:ext cx="5410200" cy="2895600"/>
          </a:xfrm>
          <a:prstGeom prst="rect">
            <a:avLst/>
          </a:prstGeom>
        </p:spPr>
      </p:pic>
    </p:spTree>
    <p:extLst>
      <p:ext uri="{BB962C8B-B14F-4D97-AF65-F5344CB8AC3E}">
        <p14:creationId xmlns:p14="http://schemas.microsoft.com/office/powerpoint/2010/main" val="309659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a:t>
            </a:fld>
            <a:endParaRPr lang="en-US"/>
          </a:p>
        </p:txBody>
      </p:sp>
      <p:sp>
        <p:nvSpPr>
          <p:cNvPr id="5" name="Content Placeholder 4"/>
          <p:cNvSpPr>
            <a:spLocks noGrp="1"/>
          </p:cNvSpPr>
          <p:nvPr>
            <p:ph idx="1"/>
          </p:nvPr>
        </p:nvSpPr>
        <p:spPr>
          <a:xfrm>
            <a:off x="533400" y="304800"/>
            <a:ext cx="8077200" cy="5410200"/>
          </a:xfrm>
        </p:spPr>
        <p:txBody>
          <a:bodyPr>
            <a:noAutofit/>
          </a:bodyPr>
          <a:lstStyle/>
          <a:p>
            <a:pPr algn="ctr">
              <a:lnSpc>
                <a:spcPct val="50000"/>
              </a:lnSpc>
              <a:spcBef>
                <a:spcPts val="0"/>
              </a:spcBef>
              <a:buClr>
                <a:srgbClr val="C00000"/>
              </a:buClr>
              <a:buNone/>
            </a:pPr>
            <a:endParaRPr lang="en-US" sz="2400" b="1" dirty="0">
              <a:latin typeface="Times New Roman" pitchFamily="18" charset="0"/>
              <a:cs typeface="Times New Roman" pitchFamily="18" charset="0"/>
            </a:endParaRPr>
          </a:p>
          <a:p>
            <a:pPr marL="514350" indent="-514350" algn="just">
              <a:lnSpc>
                <a:spcPct val="50000"/>
              </a:lnSpc>
              <a:spcBef>
                <a:spcPts val="0"/>
              </a:spcBef>
              <a:buClr>
                <a:srgbClr val="C00000"/>
              </a:buClr>
              <a:buFont typeface="+mj-lt"/>
              <a:buAutoNum type="romanLcPeriod" startAt="6"/>
            </a:pPr>
            <a:endParaRPr lang="en-US" sz="2200" b="1" dirty="0">
              <a:latin typeface="Times New Roman" pitchFamily="18" charset="0"/>
              <a:cs typeface="Times New Roman" pitchFamily="18" charset="0"/>
            </a:endParaRPr>
          </a:p>
          <a:p>
            <a:pPr marL="514350" indent="-514350" algn="just">
              <a:lnSpc>
                <a:spcPct val="100000"/>
              </a:lnSpc>
              <a:spcBef>
                <a:spcPts val="0"/>
              </a:spcBef>
              <a:buClr>
                <a:srgbClr val="C00000"/>
              </a:buClr>
              <a:buFont typeface="+mj-lt"/>
              <a:buAutoNum type="romanLcPeriod" startAt="6"/>
            </a:pPr>
            <a:r>
              <a:rPr lang="en-US" sz="2400" b="1" dirty="0">
                <a:solidFill>
                  <a:srgbClr val="000066"/>
                </a:solidFill>
                <a:latin typeface="Times New Roman" pitchFamily="18" charset="0"/>
                <a:cs typeface="Times New Roman" pitchFamily="18" charset="0"/>
              </a:rPr>
              <a:t>Commutator :</a:t>
            </a:r>
            <a:r>
              <a:rPr lang="en-US" sz="2200" b="1" dirty="0">
                <a:latin typeface="Times New Roman" pitchFamily="18" charset="0"/>
                <a:cs typeface="Times New Roman" pitchFamily="18" charset="0"/>
              </a:rPr>
              <a:t> Physical connection to the armature winding is made through a Commutator-brush arrangement. The function of a Commutator, in a dc generator, is to collect the current generated in armature conductors.</a:t>
            </a:r>
          </a:p>
        </p:txBody>
      </p:sp>
      <p:pic>
        <p:nvPicPr>
          <p:cNvPr id="7" name="Picture 6" descr="commutator.jpg"/>
          <p:cNvPicPr>
            <a:picLocks noChangeAspect="1"/>
          </p:cNvPicPr>
          <p:nvPr/>
        </p:nvPicPr>
        <p:blipFill>
          <a:blip r:embed="rId2"/>
          <a:stretch>
            <a:fillRect/>
          </a:stretch>
        </p:blipFill>
        <p:spPr>
          <a:xfrm>
            <a:off x="1981200" y="2286000"/>
            <a:ext cx="5486400" cy="3810000"/>
          </a:xfrm>
          <a:prstGeom prst="rect">
            <a:avLst/>
          </a:prstGeom>
        </p:spPr>
      </p:pic>
    </p:spTree>
    <p:extLst>
      <p:ext uri="{BB962C8B-B14F-4D97-AF65-F5344CB8AC3E}">
        <p14:creationId xmlns:p14="http://schemas.microsoft.com/office/powerpoint/2010/main" val="309659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a:t>
            </a:fld>
            <a:endParaRPr lang="en-US"/>
          </a:p>
        </p:txBody>
      </p:sp>
      <p:sp>
        <p:nvSpPr>
          <p:cNvPr id="5" name="Content Placeholder 4"/>
          <p:cNvSpPr>
            <a:spLocks noGrp="1"/>
          </p:cNvSpPr>
          <p:nvPr>
            <p:ph idx="1"/>
          </p:nvPr>
        </p:nvSpPr>
        <p:spPr>
          <a:xfrm>
            <a:off x="609600" y="228600"/>
            <a:ext cx="8001000" cy="5029200"/>
          </a:xfrm>
        </p:spPr>
        <p:txBody>
          <a:bodyPr>
            <a:noAutofit/>
          </a:bodyPr>
          <a:lstStyle/>
          <a:p>
            <a:pPr algn="just">
              <a:lnSpc>
                <a:spcPct val="100000"/>
              </a:lnSpc>
              <a:spcBef>
                <a:spcPts val="0"/>
              </a:spcBef>
              <a:buClr>
                <a:srgbClr val="C00000"/>
              </a:buClr>
              <a:buFont typeface="Wingdings" pitchFamily="2" charset="2"/>
              <a:buChar char="Ø"/>
            </a:pPr>
            <a:r>
              <a:rPr lang="en-US" sz="2400" b="1" dirty="0">
                <a:solidFill>
                  <a:srgbClr val="C00000"/>
                </a:solidFill>
                <a:latin typeface="Times New Roman" pitchFamily="18" charset="0"/>
                <a:cs typeface="Times New Roman" pitchFamily="18" charset="0"/>
              </a:rPr>
              <a:t>Operation of DC Generator: </a:t>
            </a:r>
            <a:r>
              <a:rPr lang="en-US" sz="2000" b="1" dirty="0">
                <a:latin typeface="Times New Roman" pitchFamily="18" charset="0"/>
                <a:cs typeface="Times New Roman" pitchFamily="18" charset="0"/>
              </a:rPr>
              <a:t>The below figures shows, a single-turn rectangular copper coil ABCD rotating about its own axis in a magnetic filed provided by either permanent magnet or electromagnets. </a:t>
            </a: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This </a:t>
            </a:r>
            <a:r>
              <a:rPr lang="en-US" sz="2000" b="1" dirty="0" err="1">
                <a:latin typeface="Times New Roman" pitchFamily="18" charset="0"/>
                <a:cs typeface="Times New Roman" pitchFamily="18" charset="0"/>
              </a:rPr>
              <a:t>emf</a:t>
            </a:r>
            <a:r>
              <a:rPr lang="en-US" sz="2000" b="1" dirty="0">
                <a:latin typeface="Times New Roman" pitchFamily="18" charset="0"/>
                <a:cs typeface="Times New Roman" pitchFamily="18" charset="0"/>
              </a:rPr>
              <a:t> causes a current to flow if a conductor circuit is closed. From above figure, a single turn rectangular copper coil ABCD rotating about its own axis in a magnetic field provided by either permanent magnet or electromagnets.</a:t>
            </a:r>
          </a:p>
          <a:p>
            <a:pPr algn="just">
              <a:lnSpc>
                <a:spcPct val="114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pic>
        <p:nvPicPr>
          <p:cNvPr id="6" name="Picture 5" descr="20190122_094336.jpg"/>
          <p:cNvPicPr>
            <a:picLocks noChangeAspect="1"/>
          </p:cNvPicPr>
          <p:nvPr/>
        </p:nvPicPr>
        <p:blipFill>
          <a:blip r:embed="rId2" cstate="print"/>
          <a:stretch>
            <a:fillRect/>
          </a:stretch>
        </p:blipFill>
        <p:spPr>
          <a:xfrm>
            <a:off x="1447800" y="1828800"/>
            <a:ext cx="6553200" cy="3048000"/>
          </a:xfrm>
          <a:prstGeom prst="rect">
            <a:avLst/>
          </a:prstGeom>
        </p:spPr>
      </p:pic>
    </p:spTree>
    <p:extLst>
      <p:ext uri="{BB962C8B-B14F-4D97-AF65-F5344CB8AC3E}">
        <p14:creationId xmlns:p14="http://schemas.microsoft.com/office/powerpoint/2010/main" val="152112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a:t>
            </a:fld>
            <a:endParaRPr lang="en-US"/>
          </a:p>
        </p:txBody>
      </p:sp>
      <p:sp>
        <p:nvSpPr>
          <p:cNvPr id="5" name="Content Placeholder 4"/>
          <p:cNvSpPr>
            <a:spLocks noGrp="1"/>
          </p:cNvSpPr>
          <p:nvPr>
            <p:ph idx="1"/>
          </p:nvPr>
        </p:nvSpPr>
        <p:spPr>
          <a:xfrm>
            <a:off x="381000" y="457200"/>
            <a:ext cx="8229600" cy="5029200"/>
          </a:xfrm>
        </p:spPr>
        <p:txBody>
          <a:bodyPr>
            <a:noAutofit/>
          </a:bodyPr>
          <a:lstStyle/>
          <a:p>
            <a:pPr algn="just">
              <a:lnSpc>
                <a:spcPct val="50000"/>
              </a:lnSpc>
              <a:spcBef>
                <a:spcPts val="0"/>
              </a:spcBef>
              <a:buClr>
                <a:srgbClr val="C00000"/>
              </a:buClr>
              <a:buFont typeface="Wingdings" pitchFamily="2" charset="2"/>
              <a:buChar char="Ø"/>
            </a:pPr>
            <a:endParaRPr lang="en-US" sz="20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The two ends of the coil are joined to two slip-rings ‘a’ and ‘b’ which are insulated from each other and from the central shaft.</a:t>
            </a: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Two collecting brushes (carbon) press against the slip-rings, their function is to collect the current in the coil.</a:t>
            </a:r>
          </a:p>
          <a:p>
            <a:pPr algn="just">
              <a:lnSpc>
                <a:spcPct val="125000"/>
              </a:lnSpc>
              <a:spcBef>
                <a:spcPts val="0"/>
              </a:spcBef>
              <a:buClr>
                <a:srgbClr val="C00000"/>
              </a:buClr>
              <a:buFont typeface="Wingdings" pitchFamily="2" charset="2"/>
              <a:buChar char="Ø"/>
            </a:pPr>
            <a:r>
              <a:rPr lang="en-US" sz="2000" b="1" dirty="0">
                <a:latin typeface="Times New Roman" pitchFamily="18" charset="0"/>
                <a:cs typeface="Times New Roman" pitchFamily="18" charset="0"/>
              </a:rPr>
              <a:t>Assume the generator coil is rotating in clock-wise direction. As the coil assumes successive position in the field, the flux linked with it changes.</a:t>
            </a:r>
          </a:p>
          <a:p>
            <a:pPr algn="just">
              <a:lnSpc>
                <a:spcPct val="125000"/>
              </a:lnSpc>
              <a:spcBef>
                <a:spcPts val="0"/>
              </a:spcBef>
              <a:buClr>
                <a:srgbClr val="C00000"/>
              </a:buClr>
              <a:buFont typeface="Wingdings" pitchFamily="2" charset="2"/>
              <a:buChar char="Ø"/>
            </a:pPr>
            <a:endParaRPr lang="en-US" sz="22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25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pic>
        <p:nvPicPr>
          <p:cNvPr id="6" name="Picture 5" descr="20190122_094406.jpg"/>
          <p:cNvPicPr>
            <a:picLocks noChangeAspect="1"/>
          </p:cNvPicPr>
          <p:nvPr/>
        </p:nvPicPr>
        <p:blipFill>
          <a:blip r:embed="rId2" cstate="print"/>
          <a:stretch>
            <a:fillRect/>
          </a:stretch>
        </p:blipFill>
        <p:spPr>
          <a:xfrm>
            <a:off x="1676400" y="3048000"/>
            <a:ext cx="5791200" cy="3200400"/>
          </a:xfrm>
          <a:prstGeom prst="rect">
            <a:avLst/>
          </a:prstGeom>
        </p:spPr>
      </p:pic>
    </p:spTree>
    <p:extLst>
      <p:ext uri="{BB962C8B-B14F-4D97-AF65-F5344CB8AC3E}">
        <p14:creationId xmlns:p14="http://schemas.microsoft.com/office/powerpoint/2010/main" val="1521123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11175</TotalTime>
  <Words>1728</Words>
  <Application>Microsoft Office PowerPoint</Application>
  <PresentationFormat>On-screen Show (4:3)</PresentationFormat>
  <Paragraphs>273</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    Basic Electrical and Engineering   UNIT-III: D.C Machines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Compound Wound Generator: This type of DC generators may be of two types- short shunt and  long-shunt compound-wound generators.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 Rights</dc:title>
  <dc:creator>Dr.P.Ravindra Babu</dc:creator>
  <cp:lastModifiedBy>Unknown User</cp:lastModifiedBy>
  <cp:revision>2152</cp:revision>
  <dcterms:created xsi:type="dcterms:W3CDTF">2012-02-10T10:10:00Z</dcterms:created>
  <dcterms:modified xsi:type="dcterms:W3CDTF">2020-10-20T02:05:04Z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